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17"/>
  </p:notesMasterIdLst>
  <p:sldIdLst>
    <p:sldId id="276" r:id="rId2"/>
    <p:sldId id="256" r:id="rId3"/>
    <p:sldId id="257" r:id="rId4"/>
    <p:sldId id="258" r:id="rId5"/>
    <p:sldId id="277" r:id="rId6"/>
    <p:sldId id="278" r:id="rId7"/>
    <p:sldId id="279" r:id="rId8"/>
    <p:sldId id="280" r:id="rId9"/>
    <p:sldId id="281" r:id="rId10"/>
    <p:sldId id="283" r:id="rId11"/>
    <p:sldId id="282" r:id="rId12"/>
    <p:sldId id="284" r:id="rId13"/>
    <p:sldId id="285" r:id="rId14"/>
    <p:sldId id="286" r:id="rId15"/>
    <p:sldId id="287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712" autoAdjust="0"/>
  </p:normalViewPr>
  <p:slideViewPr>
    <p:cSldViewPr>
      <p:cViewPr varScale="1">
        <p:scale>
          <a:sx n="92" d="100"/>
          <a:sy n="92" d="100"/>
        </p:scale>
        <p:origin x="-13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622647-D9A1-46A8-9980-014B694F0D09}" type="datetimeFigureOut">
              <a:rPr lang="de-DE" smtClean="0"/>
              <a:t>13.05.2018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77D0D-69DF-47D5-9976-96CBB896AD6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9127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endParaRPr lang="en-US" altLang="de-DE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9A735D0-3E9C-4171-9C96-CFFB9D4FC801}" type="slidenum">
              <a:rPr lang="en-US" altLang="de-DE" smtClean="0"/>
              <a:pPr/>
              <a:t>‹Nr.›</a:t>
            </a:fld>
            <a:endParaRPr lang="en-US" altLang="de-DE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312F-C553-47B5-8C9A-3F812C85DF5B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1A73C-186E-44AC-A868-2011DF93ADA1}" type="slidenum">
              <a:rPr lang="en-US" altLang="de-DE" smtClean="0"/>
              <a:pPr/>
              <a:t>‹Nr.›</a:t>
            </a:fld>
            <a:endParaRPr lang="en-US" altLang="de-DE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0B9A-2B11-4410-9295-B71C5BBF0809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C75A-4AE2-4AFC-8CAF-1521C9A851EB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C846-A6D8-424D-A083-65F5BEDFBBF8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F691-CDEB-47A4-BD8E-E254B2BF2E2F}" type="slidenum">
              <a:rPr lang="en-US" altLang="de-DE" smtClean="0"/>
              <a:pPr/>
              <a:t>‹Nr.›</a:t>
            </a:fld>
            <a:endParaRPr lang="en-US" altLang="de-DE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AFFE-BE74-4129-A99C-F785A8EEA69D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1479-2AC4-481B-B53B-2185CDA8BE83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3588-B533-4FBD-8DB4-1ACECEDBBF4B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F91D12E-EC22-4FB2-BE5E-3B7D3F6B9C56}" type="slidenum">
              <a:rPr lang="en-US" altLang="de-DE" smtClean="0"/>
              <a:pPr/>
              <a:t>‹Nr.›</a:t>
            </a:fld>
            <a:endParaRPr lang="en-US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72000" y="2420888"/>
            <a:ext cx="3474721" cy="1989748"/>
          </a:xfrm>
        </p:spPr>
        <p:txBody>
          <a:bodyPr>
            <a:normAutofit/>
          </a:bodyPr>
          <a:lstStyle/>
          <a:p>
            <a:r>
              <a:rPr lang="de-DE" sz="2800" b="1" dirty="0" smtClean="0"/>
              <a:t>Zwischenableger/Königinnenableger zur Schwarmtrieb-lenkung</a:t>
            </a:r>
            <a:endParaRPr lang="de-DE" sz="2800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Vortrag von Oliver Schneider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2592288" cy="476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1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Wann?</a:t>
            </a:r>
            <a:endParaRPr lang="en-US" altLang="de-DE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idx="1"/>
          </p:nvPr>
        </p:nvSpPr>
        <p:spPr>
          <a:xfrm>
            <a:off x="1043492" y="2323652"/>
            <a:ext cx="6984892" cy="3508977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endParaRPr lang="de-DE" altLang="de-DE" dirty="0"/>
          </a:p>
          <a:p>
            <a:pPr>
              <a:buFont typeface="Wingdings" pitchFamily="2" charset="2"/>
              <a:buNone/>
            </a:pPr>
            <a:r>
              <a:rPr lang="de-DE" altLang="de-DE" dirty="0"/>
              <a:t>	</a:t>
            </a:r>
            <a:r>
              <a:rPr lang="de-DE" sz="2800" dirty="0" smtClean="0">
                <a:solidFill>
                  <a:srgbClr val="92D050"/>
                </a:solidFill>
              </a:rPr>
              <a:t>Die Methode Zwischenableger/Königinnenableger</a:t>
            </a:r>
            <a:r>
              <a:rPr lang="de-DE" b="1" dirty="0" smtClean="0"/>
              <a:t> </a:t>
            </a:r>
            <a:r>
              <a:rPr lang="de-DE" dirty="0" smtClean="0"/>
              <a:t>wird in der Schwarmtriebzeit eingesetzt, wenn der Schwarmtrieb schon sehr weit im Volk vorangeschritten ist und alle anderen Maßnahmen nicht erfolgreich waren.</a:t>
            </a:r>
          </a:p>
          <a:p>
            <a:pPr>
              <a:buFont typeface="Wingdings" pitchFamily="2" charset="2"/>
              <a:buNone/>
            </a:pPr>
            <a:r>
              <a:rPr lang="de-DE" altLang="de-DE" dirty="0" smtClean="0"/>
              <a:t>    Die Anwendung eines Zwischenableger erfolgt </a:t>
            </a:r>
            <a:r>
              <a:rPr lang="de-DE" altLang="de-DE" dirty="0"/>
              <a:t>in der </a:t>
            </a:r>
            <a:r>
              <a:rPr lang="de-DE" altLang="de-DE" dirty="0" smtClean="0"/>
              <a:t>Magazinbetriebsweise. Hierfür wurden Zwischenböden für einzelne Magazinsysteme konstruiert. Das Verfahren wurde in der Zeit von  1960-1970 in der Hauptsache durch Karl Pfefferle entwickelt. </a:t>
            </a:r>
            <a:endParaRPr lang="en-US" altLang="de-DE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5246312" y="6165304"/>
            <a:ext cx="3502152" cy="365125"/>
          </a:xfrm>
        </p:spPr>
        <p:txBody>
          <a:bodyPr/>
          <a:lstStyle/>
          <a:p>
            <a:r>
              <a:rPr lang="en-US" altLang="de-DE" dirty="0" err="1" smtClean="0"/>
              <a:t>Wanderimkerei</a:t>
            </a:r>
            <a:r>
              <a:rPr lang="en-US" altLang="de-DE" dirty="0" smtClean="0"/>
              <a:t> Schneider (Copyright)</a:t>
            </a:r>
            <a:endParaRPr lang="en-US" alt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2</a:t>
            </a:fld>
            <a:endParaRPr lang="en-US" alt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altLang="de-DE" sz="2800" b="1" dirty="0" smtClean="0"/>
              <a:t>Unterschied zwischen Zwischenableger und Königinnenableger</a:t>
            </a:r>
            <a:endParaRPr lang="en-US" altLang="de-DE" sz="2800" b="1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altLang="de-DE" sz="2700" dirty="0" smtClean="0"/>
              <a:t>Der Zwischenableger wird nach eintreten der </a:t>
            </a:r>
            <a:r>
              <a:rPr lang="de-DE" altLang="de-DE" sz="2700" dirty="0" err="1"/>
              <a:t>W</a:t>
            </a:r>
            <a:r>
              <a:rPr lang="de-DE" altLang="de-DE" sz="2700" dirty="0" err="1" smtClean="0"/>
              <a:t>eisellosigkeit</a:t>
            </a:r>
            <a:r>
              <a:rPr lang="de-DE" altLang="de-DE" sz="2700" dirty="0" smtClean="0"/>
              <a:t> wieder zum Gesamtvolk rückvereinigt. Es wird im Prinzip ein </a:t>
            </a:r>
            <a:r>
              <a:rPr lang="de-DE" altLang="de-DE" sz="2700" dirty="0" err="1" smtClean="0"/>
              <a:t>Flugling</a:t>
            </a:r>
            <a:r>
              <a:rPr lang="de-DE" altLang="de-DE" sz="2700" dirty="0" smtClean="0"/>
              <a:t> gebildet.</a:t>
            </a:r>
          </a:p>
          <a:p>
            <a:r>
              <a:rPr lang="de-DE" altLang="de-DE" sz="2700" dirty="0" smtClean="0"/>
              <a:t>Der Königinnenableger ist der vorweggenommene Schwarm und bleibt als separates Volk bestehen, wenn das „</a:t>
            </a:r>
            <a:r>
              <a:rPr lang="de-DE" altLang="de-DE" sz="2700" dirty="0" err="1" smtClean="0"/>
              <a:t>Restvolk</a:t>
            </a:r>
            <a:r>
              <a:rPr lang="de-DE" altLang="de-DE" sz="2700" dirty="0" smtClean="0"/>
              <a:t>“ eine junge begattete Königin hat</a:t>
            </a:r>
            <a:endParaRPr lang="en-US" altLang="de-DE" sz="2700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5174304" y="6160219"/>
            <a:ext cx="3502152" cy="365125"/>
          </a:xfrm>
        </p:spPr>
        <p:txBody>
          <a:bodyPr/>
          <a:lstStyle/>
          <a:p>
            <a:r>
              <a:rPr lang="en-US" altLang="de-DE" dirty="0" err="1" smtClean="0"/>
              <a:t>Wanderimkerei</a:t>
            </a:r>
            <a:r>
              <a:rPr lang="en-US" altLang="de-DE" dirty="0" smtClean="0"/>
              <a:t> Schneider (Copyright)</a:t>
            </a:r>
            <a:endParaRPr lang="en-US" alt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3</a:t>
            </a:fld>
            <a:endParaRPr lang="en-US" alt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Zwischenableger nach „Pfefferle“ 1.Phase - Durchführung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Magazine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abgehoben</a:t>
            </a:r>
            <a:r>
              <a:rPr lang="en-US" altLang="de-DE" sz="2700" dirty="0" smtClean="0"/>
              <a:t>, das </a:t>
            </a:r>
            <a:r>
              <a:rPr lang="en-US" altLang="de-DE" sz="2700" dirty="0" err="1" smtClean="0"/>
              <a:t>Bodenbrett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verbleibt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Auf das </a:t>
            </a:r>
            <a:r>
              <a:rPr lang="en-US" altLang="de-DE" sz="2700" dirty="0" err="1" smtClean="0"/>
              <a:t>Bodenbrett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kommt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neue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Zarge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2 BW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>
                <a:solidFill>
                  <a:srgbClr val="FF0000"/>
                </a:solidFill>
              </a:rPr>
              <a:t>offener</a:t>
            </a:r>
            <a:r>
              <a:rPr lang="en-US" altLang="de-DE" sz="2700" dirty="0" smtClean="0">
                <a:solidFill>
                  <a:srgbClr val="FF0000"/>
                </a:solidFill>
              </a:rPr>
              <a:t> Brut </a:t>
            </a:r>
          </a:p>
          <a:p>
            <a:pPr>
              <a:lnSpc>
                <a:spcPct val="90000"/>
              </a:lnSpc>
            </a:pPr>
            <a:r>
              <a:rPr lang="en-US" altLang="de-DE" sz="2700" i="1" dirty="0" smtClean="0">
                <a:solidFill>
                  <a:srgbClr val="FF0000"/>
                </a:solidFill>
              </a:rPr>
              <a:t>ACHTUNG: Auf den BW </a:t>
            </a:r>
            <a:r>
              <a:rPr lang="en-US" altLang="de-DE" sz="2700" i="1" dirty="0" err="1" smtClean="0">
                <a:solidFill>
                  <a:srgbClr val="FF0000"/>
                </a:solidFill>
              </a:rPr>
              <a:t>dürfen</a:t>
            </a:r>
            <a:r>
              <a:rPr lang="en-US" altLang="de-DE" sz="2700" i="1" dirty="0" smtClean="0">
                <a:solidFill>
                  <a:srgbClr val="FF0000"/>
                </a:solidFill>
              </a:rPr>
              <a:t> </a:t>
            </a:r>
            <a:r>
              <a:rPr lang="en-US" altLang="de-DE" sz="2700" i="1" dirty="0" err="1" smtClean="0">
                <a:solidFill>
                  <a:srgbClr val="FF0000"/>
                </a:solidFill>
              </a:rPr>
              <a:t>keine</a:t>
            </a:r>
            <a:r>
              <a:rPr lang="en-US" altLang="de-DE" sz="2700" i="1" dirty="0" smtClean="0">
                <a:solidFill>
                  <a:srgbClr val="FF0000"/>
                </a:solidFill>
              </a:rPr>
              <a:t> </a:t>
            </a:r>
            <a:r>
              <a:rPr lang="en-US" altLang="de-DE" sz="2700" i="1" dirty="0" err="1" smtClean="0">
                <a:solidFill>
                  <a:srgbClr val="FF0000"/>
                </a:solidFill>
              </a:rPr>
              <a:t>Weiselzellen</a:t>
            </a:r>
            <a:r>
              <a:rPr lang="en-US" altLang="de-DE" sz="2700" i="1" dirty="0" smtClean="0">
                <a:solidFill>
                  <a:srgbClr val="FF0000"/>
                </a:solidFill>
              </a:rPr>
              <a:t> sein !!!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An den Rand </a:t>
            </a:r>
            <a:r>
              <a:rPr lang="en-US" altLang="de-DE" sz="2700" dirty="0" err="1" smtClean="0"/>
              <a:t>kommt</a:t>
            </a:r>
            <a:r>
              <a:rPr lang="en-US" altLang="de-DE" sz="2700" dirty="0" smtClean="0"/>
              <a:t> je 1 </a:t>
            </a:r>
            <a:r>
              <a:rPr lang="en-US" altLang="de-DE" sz="2700" dirty="0" err="1" smtClean="0"/>
              <a:t>Honigwabe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Den Rest </a:t>
            </a:r>
            <a:r>
              <a:rPr lang="en-US" altLang="de-DE" sz="2700" dirty="0" err="1" smtClean="0"/>
              <a:t>füllt</a:t>
            </a:r>
            <a:r>
              <a:rPr lang="en-US" altLang="de-DE" sz="2700" dirty="0" smtClean="0"/>
              <a:t> man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Mittelwänden</a:t>
            </a:r>
            <a:r>
              <a:rPr lang="en-US" altLang="de-DE" sz="2700" dirty="0" smtClean="0"/>
              <a:t> auf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Auf </a:t>
            </a:r>
            <a:r>
              <a:rPr lang="en-US" altLang="de-DE" sz="2700" dirty="0" err="1" smtClean="0"/>
              <a:t>diese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erste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Zarge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folgt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Zwischenboden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oder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neues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Bodenbrett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Auf den </a:t>
            </a:r>
            <a:r>
              <a:rPr lang="en-US" altLang="de-DE" sz="2700" dirty="0" err="1" smtClean="0"/>
              <a:t>Zwischenboden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oder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Bodenbrett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abgesetzte</a:t>
            </a:r>
            <a:r>
              <a:rPr lang="en-US" altLang="de-DE" sz="2700" dirty="0" smtClean="0"/>
              <a:t> Volk in der </a:t>
            </a:r>
            <a:r>
              <a:rPr lang="en-US" altLang="de-DE" sz="2700" dirty="0" err="1" smtClean="0"/>
              <a:t>gleichen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Reihenfolge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wieder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zusammengesetzt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Dabei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müssen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vorhandenen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Weiselzellen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ausgebrochen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!!!!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/>
              <a:t>K</a:t>
            </a:r>
            <a:r>
              <a:rPr lang="en-US" altLang="de-DE" sz="2700" dirty="0" err="1" smtClean="0"/>
              <a:t>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verbleibt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Stammvolk</a:t>
            </a:r>
            <a:endParaRPr lang="en-US" altLang="de-DE" sz="2700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4</a:t>
            </a:fld>
            <a:endParaRPr lang="en-US" altLang="de-DE"/>
          </a:p>
        </p:txBody>
      </p:sp>
      <p:sp>
        <p:nvSpPr>
          <p:cNvPr id="4" name="Textfeld 3"/>
          <p:cNvSpPr txBox="1"/>
          <p:nvPr/>
        </p:nvSpPr>
        <p:spPr>
          <a:xfrm>
            <a:off x="1475656" y="5877272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Quelle: Karl Pfefferle: Unser Imkern mit dem Magazin (1979)</a:t>
            </a:r>
            <a:endParaRPr lang="de-DE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Zwischenableger nach „Pfefferle“ 1.Phase – Erläuterungen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der Phase 1 </a:t>
            </a:r>
            <a:r>
              <a:rPr lang="en-US" altLang="de-DE" sz="2700" dirty="0" err="1" smtClean="0"/>
              <a:t>befindet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sich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über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Zwischenboden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 smtClean="0"/>
              <a:t>Flugbienen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fliegen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gewohnt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unten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füllen</a:t>
            </a:r>
            <a:r>
              <a:rPr lang="en-US" altLang="de-DE" sz="2700" dirty="0" smtClean="0"/>
              <a:t> den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(</a:t>
            </a:r>
            <a:r>
              <a:rPr lang="en-US" altLang="de-DE" sz="2700" dirty="0" err="1" smtClean="0"/>
              <a:t>Flugling</a:t>
            </a:r>
            <a:r>
              <a:rPr lang="en-US" altLang="de-DE" sz="27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Abfliegen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das Volk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seine </a:t>
            </a:r>
            <a:r>
              <a:rPr lang="en-US" altLang="de-DE" sz="2700" dirty="0" err="1" smtClean="0"/>
              <a:t>Altbienen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verlieren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Dadurch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Jungbienen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vorzeitigen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Flugtätigkeit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gezwungen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steigert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wieder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ihre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Legetätigkeit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Beendigung</a:t>
            </a:r>
            <a:r>
              <a:rPr lang="en-US" altLang="de-DE" sz="2700" dirty="0" smtClean="0"/>
              <a:t> des </a:t>
            </a:r>
            <a:r>
              <a:rPr lang="en-US" altLang="de-DE" sz="2700" dirty="0" err="1" smtClean="0"/>
              <a:t>Schwarmtriebes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 smtClean="0"/>
              <a:t>Zwischenablegerbildung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sollte</a:t>
            </a:r>
            <a:r>
              <a:rPr lang="en-US" altLang="de-DE" sz="2700" dirty="0" smtClean="0"/>
              <a:t> </a:t>
            </a:r>
            <a:r>
              <a:rPr lang="en-US" altLang="de-DE" sz="2700" b="1" dirty="0" err="1" smtClean="0"/>
              <a:t>nicht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16:00 </a:t>
            </a:r>
            <a:r>
              <a:rPr lang="en-US" altLang="de-DE" sz="2700" dirty="0" err="1" smtClean="0"/>
              <a:t>Uhr</a:t>
            </a:r>
            <a:r>
              <a:rPr lang="en-US" altLang="de-DE" sz="2700" dirty="0" smtClean="0"/>
              <a:t> MESZ </a:t>
            </a:r>
            <a:r>
              <a:rPr lang="en-US" altLang="de-DE" sz="2700" dirty="0" err="1" smtClean="0"/>
              <a:t>erfolgen</a:t>
            </a:r>
            <a:r>
              <a:rPr lang="en-US" altLang="de-DE" sz="2700" dirty="0" smtClean="0"/>
              <a:t> (</a:t>
            </a:r>
            <a:r>
              <a:rPr lang="en-US" altLang="de-DE" sz="2700" dirty="0" err="1" smtClean="0"/>
              <a:t>Flugbetrieb</a:t>
            </a:r>
            <a:r>
              <a:rPr lang="en-US" altLang="de-DE" sz="27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Auf den </a:t>
            </a:r>
            <a:r>
              <a:rPr lang="en-US" altLang="de-DE" sz="2700" dirty="0" err="1" smtClean="0"/>
              <a:t>Brutwaben</a:t>
            </a:r>
            <a:r>
              <a:rPr lang="en-US" altLang="de-DE" sz="2700" dirty="0" smtClean="0"/>
              <a:t> des </a:t>
            </a:r>
            <a:r>
              <a:rPr lang="en-US" altLang="de-DE" sz="2700" dirty="0" err="1" smtClean="0"/>
              <a:t>Zwischenablegers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nun </a:t>
            </a:r>
            <a:r>
              <a:rPr lang="en-US" altLang="de-DE" sz="2700" dirty="0" err="1" smtClean="0"/>
              <a:t>Weiselzellen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angezogen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Bevor </a:t>
            </a:r>
            <a:r>
              <a:rPr lang="en-US" altLang="de-DE" sz="2700" dirty="0" err="1" smtClean="0"/>
              <a:t>diese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Schlüpfen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erfolgt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nächste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Eingriff</a:t>
            </a:r>
            <a:r>
              <a:rPr lang="en-US" altLang="de-DE" sz="2700" dirty="0" smtClean="0"/>
              <a:t> – Phase 2 </a:t>
            </a:r>
            <a:endParaRPr lang="en-US" altLang="de-DE" sz="2700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5</a:t>
            </a:fld>
            <a:endParaRPr lang="en-US" altLang="de-DE"/>
          </a:p>
        </p:txBody>
      </p:sp>
      <p:sp>
        <p:nvSpPr>
          <p:cNvPr id="4" name="Textfeld 3"/>
          <p:cNvSpPr txBox="1"/>
          <p:nvPr/>
        </p:nvSpPr>
        <p:spPr>
          <a:xfrm>
            <a:off x="1475656" y="5877272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Quelle: Karl Pfefferle: Unser Imkern mit dem Magazin (1979)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185346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Zwischenableger nach „Pfefferle“ 2.Phase - Durchführung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Wann</a:t>
            </a:r>
            <a:r>
              <a:rPr lang="en-US" altLang="de-DE" sz="2700" dirty="0" smtClean="0"/>
              <a:t>? 9-10 </a:t>
            </a:r>
            <a:r>
              <a:rPr lang="en-US" altLang="de-DE" sz="2700" dirty="0" err="1" smtClean="0"/>
              <a:t>Tagen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1. </a:t>
            </a:r>
            <a:r>
              <a:rPr lang="en-US" altLang="de-DE" sz="2700" dirty="0" err="1" smtClean="0"/>
              <a:t>Eingriff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Das Volk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wieder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abgesetzt</a:t>
            </a:r>
            <a:r>
              <a:rPr lang="en-US" altLang="de-DE" sz="2700" dirty="0" smtClean="0"/>
              <a:t> und der </a:t>
            </a:r>
            <a:r>
              <a:rPr lang="en-US" altLang="de-DE" sz="2700" dirty="0" err="1" smtClean="0"/>
              <a:t>Zwischenboden</a:t>
            </a:r>
            <a:r>
              <a:rPr lang="en-US" altLang="de-DE" sz="2700" dirty="0" smtClean="0"/>
              <a:t>/Boden </a:t>
            </a:r>
            <a:r>
              <a:rPr lang="en-US" altLang="de-DE" sz="2700" dirty="0" err="1" smtClean="0"/>
              <a:t>entfernt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Der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Bodenbrett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abgehoben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bei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Seite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gestellt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Danach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in der </a:t>
            </a:r>
            <a:r>
              <a:rPr lang="en-US" altLang="de-DE" sz="2700" dirty="0" err="1" smtClean="0"/>
              <a:t>gleichen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Reihenfolge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war auf das </a:t>
            </a:r>
            <a:r>
              <a:rPr lang="en-US" altLang="de-DE" sz="2700" dirty="0" err="1" smtClean="0"/>
              <a:t>Bodenbrett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gestellt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wie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1. </a:t>
            </a:r>
            <a:r>
              <a:rPr lang="en-US" altLang="de-DE" sz="2700" dirty="0" err="1" smtClean="0"/>
              <a:t>Eingriff</a:t>
            </a:r>
            <a:r>
              <a:rPr lang="en-US" altLang="de-DE" sz="2700" dirty="0" smtClean="0"/>
              <a:t> war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jetzt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Weiselzellen</a:t>
            </a:r>
            <a:r>
              <a:rPr lang="en-US" altLang="de-DE" sz="2700" dirty="0" smtClean="0"/>
              <a:t> auf den 2 </a:t>
            </a:r>
            <a:r>
              <a:rPr lang="en-US" altLang="de-DE" sz="2700" dirty="0" err="1" smtClean="0"/>
              <a:t>Brutwaben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ausgebrochen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Dieses </a:t>
            </a:r>
            <a:r>
              <a:rPr lang="en-US" altLang="de-DE" sz="2700" dirty="0" err="1" smtClean="0"/>
              <a:t>Magazin</a:t>
            </a:r>
            <a:r>
              <a:rPr lang="en-US" altLang="de-DE" sz="2700" dirty="0" smtClean="0"/>
              <a:t> des </a:t>
            </a:r>
            <a:r>
              <a:rPr lang="en-US" altLang="de-DE" sz="2700" dirty="0" err="1" smtClean="0"/>
              <a:t>Zwischenablegers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jetzt</a:t>
            </a:r>
            <a:r>
              <a:rPr lang="en-US" altLang="de-DE" sz="2700" dirty="0"/>
              <a:t> </a:t>
            </a:r>
            <a:r>
              <a:rPr lang="en-US" altLang="de-DE" sz="2700" dirty="0" smtClean="0"/>
              <a:t>auf </a:t>
            </a:r>
            <a:r>
              <a:rPr lang="en-US" altLang="de-DE" sz="2700" dirty="0" smtClean="0"/>
              <a:t>das </a:t>
            </a:r>
            <a:r>
              <a:rPr lang="en-US" altLang="de-DE" sz="2700" dirty="0" err="1" smtClean="0"/>
              <a:t>oberste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Magazin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aufgesetzt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Dort </a:t>
            </a:r>
            <a:r>
              <a:rPr lang="en-US" altLang="de-DE" sz="2700" dirty="0" err="1" smtClean="0"/>
              <a:t>sollten</a:t>
            </a:r>
            <a:r>
              <a:rPr lang="en-US" altLang="de-DE" sz="2700" dirty="0" smtClean="0"/>
              <a:t> die MW </a:t>
            </a:r>
            <a:r>
              <a:rPr lang="en-US" altLang="de-DE" sz="2700" dirty="0" err="1" smtClean="0"/>
              <a:t>ausgebaut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Honig</a:t>
            </a:r>
            <a:r>
              <a:rPr lang="en-US" altLang="de-DE" sz="2700" dirty="0" smtClean="0"/>
              <a:t> in </a:t>
            </a:r>
            <a:r>
              <a:rPr lang="en-US" altLang="de-DE" sz="2700" dirty="0" err="1" smtClean="0"/>
              <a:t>allen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eingetragen</a:t>
            </a:r>
            <a:r>
              <a:rPr lang="en-US" altLang="de-DE" sz="2700" dirty="0" smtClean="0"/>
              <a:t> sein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 smtClean="0"/>
              <a:t>Brutwaben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unten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gestellt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Randwaben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Honig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ersetzt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Danach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Schwarmtrieb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endgültig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beendet</a:t>
            </a:r>
            <a:r>
              <a:rPr lang="en-US" altLang="de-DE" sz="2700" dirty="0" smtClean="0"/>
              <a:t>.</a:t>
            </a:r>
            <a:r>
              <a:rPr lang="en-US" altLang="de-DE" sz="2700" dirty="0" smtClean="0"/>
              <a:t> </a:t>
            </a:r>
            <a:endParaRPr lang="en-US" altLang="de-DE" sz="2700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6</a:t>
            </a:fld>
            <a:endParaRPr lang="en-US" altLang="de-DE"/>
          </a:p>
        </p:txBody>
      </p:sp>
      <p:sp>
        <p:nvSpPr>
          <p:cNvPr id="4" name="Textfeld 3"/>
          <p:cNvSpPr txBox="1"/>
          <p:nvPr/>
        </p:nvSpPr>
        <p:spPr>
          <a:xfrm>
            <a:off x="1475656" y="5877272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Quelle: Karl Pfefferle: Unser Imkern mit dem Magazin (1979)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119001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Zwischenableger nach „Pfefferle“ Alternativen zur Phase 1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smtClean="0"/>
              <a:t>Das </a:t>
            </a:r>
            <a:r>
              <a:rPr lang="en-US" altLang="de-DE" sz="2700" dirty="0" err="1" smtClean="0"/>
              <a:t>Stammvolk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nicht</a:t>
            </a:r>
            <a:r>
              <a:rPr lang="en-US" altLang="de-DE" sz="2700" dirty="0" smtClean="0"/>
              <a:t> auf den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aufgesetzt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sondern</a:t>
            </a:r>
            <a:r>
              <a:rPr lang="en-US" altLang="de-DE" sz="2700" dirty="0" smtClean="0"/>
              <a:t> in </a:t>
            </a:r>
            <a:r>
              <a:rPr lang="en-US" altLang="de-DE" sz="2700" dirty="0" err="1" smtClean="0"/>
              <a:t>einiger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Entfernung</a:t>
            </a:r>
            <a:r>
              <a:rPr lang="en-US" altLang="de-DE" sz="2700" dirty="0" smtClean="0"/>
              <a:t> (&gt;10m)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Stammvolk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WZ </a:t>
            </a:r>
            <a:r>
              <a:rPr lang="en-US" altLang="de-DE" sz="2700" dirty="0" err="1" smtClean="0"/>
              <a:t>ausgebrochen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9-10 </a:t>
            </a:r>
            <a:r>
              <a:rPr lang="en-US" altLang="de-DE" sz="2700" dirty="0" err="1" smtClean="0"/>
              <a:t>Tagen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die WZ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bis</a:t>
            </a:r>
            <a:r>
              <a:rPr lang="en-US" altLang="de-DE" sz="2700" dirty="0" smtClean="0"/>
              <a:t> auf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ausgebrochen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Nachdem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begattet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kann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dieser</a:t>
            </a:r>
            <a:r>
              <a:rPr lang="en-US" altLang="de-DE" sz="2700" dirty="0" smtClean="0"/>
              <a:t> auf den </a:t>
            </a:r>
            <a:r>
              <a:rPr lang="en-US" altLang="de-DE" sz="2700" dirty="0" err="1" smtClean="0"/>
              <a:t>Jungvolkstand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verbracht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Jungvolk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weiter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behandelt</a:t>
            </a:r>
            <a:endParaRPr lang="en-US" altLang="de-DE" sz="2700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7</a:t>
            </a:fld>
            <a:endParaRPr lang="en-US" altLang="de-DE"/>
          </a:p>
        </p:txBody>
      </p:sp>
      <p:sp>
        <p:nvSpPr>
          <p:cNvPr id="4" name="Textfeld 3"/>
          <p:cNvSpPr txBox="1"/>
          <p:nvPr/>
        </p:nvSpPr>
        <p:spPr>
          <a:xfrm>
            <a:off x="1475656" y="5877272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Quelle: Karl Pfefferle: Unser Imkern mit dem Magazin (1979)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115107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Zwischenableger nach „Pfefferle“ Alternativen zur Phase 2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9-10 </a:t>
            </a:r>
            <a:r>
              <a:rPr lang="en-US" altLang="de-DE" sz="2700" dirty="0" err="1" smtClean="0"/>
              <a:t>Tagen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nicht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Zellen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ausgebrochen</a:t>
            </a:r>
            <a:r>
              <a:rPr lang="en-US" altLang="de-DE" sz="2700" dirty="0" smtClean="0"/>
              <a:t> und man </a:t>
            </a:r>
            <a:r>
              <a:rPr lang="en-US" altLang="de-DE" sz="2700" dirty="0" err="1" smtClean="0"/>
              <a:t>lässt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WZ </a:t>
            </a:r>
            <a:r>
              <a:rPr lang="en-US" altLang="de-DE" sz="2700" dirty="0" err="1" smtClean="0"/>
              <a:t>stehen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Beide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Teile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bleiben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Zwischenboden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getrennt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Geht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junge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in </a:t>
            </a:r>
            <a:r>
              <a:rPr lang="en-US" altLang="de-DE" sz="2700" dirty="0" err="1" smtClean="0"/>
              <a:t>Eiablage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Riechgitter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Zwischenboden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geöffnet</a:t>
            </a:r>
            <a:endParaRPr lang="en-US" altLang="de-DE" sz="2700" dirty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paar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Tagen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die “</a:t>
            </a:r>
            <a:r>
              <a:rPr lang="en-US" altLang="de-DE" sz="2700" dirty="0" err="1" smtClean="0"/>
              <a:t>alte</a:t>
            </a:r>
            <a:r>
              <a:rPr lang="en-US" altLang="de-DE" sz="2700" dirty="0" smtClean="0"/>
              <a:t>”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gefangen</a:t>
            </a:r>
            <a:r>
              <a:rPr lang="en-US" altLang="de-DE" sz="2700" dirty="0" smtClean="0"/>
              <a:t> und der </a:t>
            </a:r>
            <a:r>
              <a:rPr lang="en-US" altLang="de-DE" sz="2700" dirty="0" err="1" smtClean="0"/>
              <a:t>Zwischenableger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rückvereinigt</a:t>
            </a:r>
            <a:r>
              <a:rPr lang="en-US" altLang="de-DE" sz="27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 </a:t>
            </a:r>
            <a:r>
              <a:rPr lang="en-US" altLang="de-DE" sz="2700" dirty="0" err="1" smtClean="0"/>
              <a:t>junge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 nun die </a:t>
            </a:r>
            <a:r>
              <a:rPr lang="en-US" altLang="de-DE" sz="2700" dirty="0" err="1" smtClean="0"/>
              <a:t>neue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Stockmutter</a:t>
            </a:r>
            <a:r>
              <a:rPr lang="en-US" altLang="de-DE" sz="2700" dirty="0" smtClean="0"/>
              <a:t> und der </a:t>
            </a:r>
            <a:r>
              <a:rPr lang="en-US" altLang="de-DE" sz="2700" dirty="0" err="1" smtClean="0"/>
              <a:t>Schwarmtrieb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endgültig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beendet</a:t>
            </a:r>
            <a:endParaRPr lang="en-US" altLang="de-DE" sz="270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8</a:t>
            </a:fld>
            <a:endParaRPr lang="en-US" altLang="de-DE"/>
          </a:p>
        </p:txBody>
      </p:sp>
      <p:sp>
        <p:nvSpPr>
          <p:cNvPr id="4" name="Textfeld 3"/>
          <p:cNvSpPr txBox="1"/>
          <p:nvPr/>
        </p:nvSpPr>
        <p:spPr>
          <a:xfrm>
            <a:off x="1475656" y="5877272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Quelle: Karl Pfefferle: Unser Imkern mit dem Magazin (1979)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287545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Königinnenableger – 1. Schritt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Schwarmtrieb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herkömmlich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nicht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mehr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kontrollieren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wenden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</a:t>
            </a:r>
            <a:r>
              <a:rPr lang="en-US" altLang="de-DE" sz="2700" dirty="0" smtClean="0"/>
              <a:t> den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an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Dies </a:t>
            </a:r>
            <a:r>
              <a:rPr lang="en-US" altLang="de-DE" sz="2700" dirty="0" err="1" smtClean="0"/>
              <a:t>entspricht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vorweggenommenen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Schwarm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Aus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4-6 </a:t>
            </a:r>
            <a:r>
              <a:rPr lang="en-US" altLang="de-DE" sz="2700" dirty="0" err="1" smtClean="0"/>
              <a:t>Brutwaben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aufsitzenden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Bienen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entnommen</a:t>
            </a:r>
            <a:r>
              <a:rPr lang="en-US" altLang="de-DE" sz="2700" dirty="0" smtClean="0"/>
              <a:t> und in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neue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Beute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gestellt</a:t>
            </a:r>
            <a:r>
              <a:rPr lang="en-US" altLang="de-DE" sz="2700" dirty="0" smtClean="0"/>
              <a:t>. 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Wenn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möglich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sollten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hier</a:t>
            </a:r>
            <a:r>
              <a:rPr lang="en-US" altLang="de-DE" sz="2700" dirty="0" smtClean="0"/>
              <a:t> in der </a:t>
            </a:r>
            <a:r>
              <a:rPr lang="en-US" altLang="de-DE" sz="2700" dirty="0" err="1" smtClean="0"/>
              <a:t>Hauptsache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offener</a:t>
            </a:r>
            <a:r>
              <a:rPr lang="en-US" altLang="de-DE" sz="2700" dirty="0" smtClean="0"/>
              <a:t> Brut </a:t>
            </a:r>
            <a:r>
              <a:rPr lang="en-US" altLang="de-DE" sz="2700" dirty="0" err="1" smtClean="0"/>
              <a:t>gesucht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noch</a:t>
            </a:r>
            <a:r>
              <a:rPr lang="en-US" altLang="de-DE" sz="2700" dirty="0" smtClean="0"/>
              <a:t> 1-2 </a:t>
            </a:r>
            <a:r>
              <a:rPr lang="en-US" altLang="de-DE" sz="2700" dirty="0" err="1" smtClean="0"/>
              <a:t>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Bienen</a:t>
            </a:r>
            <a:r>
              <a:rPr lang="en-US" altLang="de-DE" sz="2700" dirty="0" smtClean="0"/>
              <a:t> in den </a:t>
            </a:r>
            <a:r>
              <a:rPr lang="en-US" altLang="de-DE" sz="2700" dirty="0" err="1" smtClean="0"/>
              <a:t>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eingefegt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Dem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entnommen</a:t>
            </a:r>
            <a:endParaRPr lang="en-US" altLang="de-DE" sz="2700" dirty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Diese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kommt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direkt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in die </a:t>
            </a:r>
            <a:r>
              <a:rPr lang="en-US" altLang="de-DE" sz="2700" dirty="0" err="1" smtClean="0"/>
              <a:t>neue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Beute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jetzt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Weiselzellen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ausgebrochen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bis</a:t>
            </a:r>
            <a:r>
              <a:rPr lang="en-US" altLang="de-DE" sz="2700" dirty="0" smtClean="0"/>
              <a:t> auf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Der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kann</a:t>
            </a:r>
            <a:r>
              <a:rPr lang="en-US" altLang="de-DE" sz="2700" dirty="0" smtClean="0"/>
              <a:t> am </a:t>
            </a:r>
            <a:r>
              <a:rPr lang="en-US" altLang="de-DE" sz="2700" dirty="0" err="1" smtClean="0"/>
              <a:t>Standort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verbleiben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aber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auch</a:t>
            </a:r>
            <a:r>
              <a:rPr lang="en-US" altLang="de-DE" sz="2700" dirty="0" smtClean="0"/>
              <a:t> auf </a:t>
            </a:r>
            <a:r>
              <a:rPr lang="en-US" altLang="de-DE" sz="2700" dirty="0" err="1" smtClean="0"/>
              <a:t>einen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neuen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Standort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Tracht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verbracht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endParaRPr lang="en-US" altLang="de-DE" sz="270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9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189878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Königinnenableger – 1. Schritt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smtClean="0"/>
              <a:t>Der </a:t>
            </a:r>
            <a:r>
              <a:rPr lang="en-US" altLang="de-DE" sz="2700" dirty="0" err="1" smtClean="0"/>
              <a:t>Schwarmtrieb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erlischt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sofort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Volk </a:t>
            </a:r>
            <a:r>
              <a:rPr lang="en-US" altLang="de-DE" sz="2700" dirty="0" err="1" smtClean="0"/>
              <a:t>ist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Das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beginnt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direkt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wieder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voll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Trachtflug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Honigeintrag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abnehmende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Brutpflege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Sammeltrieb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größer</a:t>
            </a:r>
            <a:r>
              <a:rPr lang="en-US" altLang="de-DE" sz="2700" dirty="0" smtClean="0"/>
              <a:t> und das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bringt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gute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Ernte</a:t>
            </a:r>
            <a:r>
              <a:rPr lang="en-US" altLang="de-DE" sz="2700" dirty="0" smtClean="0"/>
              <a:t> in der </a:t>
            </a:r>
            <a:r>
              <a:rPr lang="en-US" altLang="de-DE" sz="2700" dirty="0" err="1" smtClean="0"/>
              <a:t>anstehenden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Tracht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Der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entwickelt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sich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ebenfalls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schnell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weiter</a:t>
            </a:r>
            <a:r>
              <a:rPr lang="en-US" altLang="de-DE" sz="27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den </a:t>
            </a:r>
            <a:r>
              <a:rPr lang="en-US" altLang="de-DE" sz="2700" dirty="0" err="1" smtClean="0"/>
              <a:t>beigestellten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Brutwaben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erhält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schnell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genügend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Pflegebienen</a:t>
            </a:r>
            <a:r>
              <a:rPr lang="en-US" altLang="de-DE" sz="2700" dirty="0" smtClean="0"/>
              <a:t> und </a:t>
            </a:r>
            <a:r>
              <a:rPr lang="en-US" altLang="de-DE" sz="2700" dirty="0" err="1" smtClean="0"/>
              <a:t>kann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bis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nächsten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Tracht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bereits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wieder</a:t>
            </a:r>
            <a:r>
              <a:rPr lang="en-US" altLang="de-DE" sz="2700" dirty="0" smtClean="0"/>
              <a:t> </a:t>
            </a:r>
            <a:r>
              <a:rPr lang="en-US" altLang="de-DE" sz="2700" dirty="0" err="1"/>
              <a:t>T</a:t>
            </a:r>
            <a:r>
              <a:rPr lang="en-US" altLang="de-DE" sz="2700" dirty="0" err="1" smtClean="0"/>
              <a:t>rachtfähigkeit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erreichen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endParaRPr lang="en-US" altLang="de-DE" sz="270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10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160293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Königinnenableger – 2. Schritt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7-9 </a:t>
            </a:r>
            <a:r>
              <a:rPr lang="en-US" altLang="de-DE" sz="2700" dirty="0" err="1" smtClean="0"/>
              <a:t>Tagen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alle</a:t>
            </a:r>
            <a:r>
              <a:rPr lang="en-US" altLang="de-DE" sz="2700" dirty="0" smtClean="0"/>
              <a:t> WZ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nachgebrochen</a:t>
            </a:r>
            <a:r>
              <a:rPr lang="en-US" altLang="de-DE" sz="2700" dirty="0" smtClean="0"/>
              <a:t> (falls </a:t>
            </a:r>
            <a:r>
              <a:rPr lang="en-US" altLang="de-DE" sz="2700" dirty="0" err="1" smtClean="0"/>
              <a:t>vorhanden</a:t>
            </a:r>
            <a:r>
              <a:rPr lang="en-US" altLang="de-DE" sz="2700" dirty="0" smtClean="0"/>
              <a:t>), </a:t>
            </a:r>
            <a:r>
              <a:rPr lang="en-US" altLang="de-DE" sz="2700" dirty="0" err="1" smtClean="0"/>
              <a:t>damit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keinen</a:t>
            </a:r>
            <a:r>
              <a:rPr lang="en-US" altLang="de-DE" sz="2700" dirty="0" smtClean="0"/>
              <a:t> Singer-</a:t>
            </a:r>
            <a:r>
              <a:rPr lang="en-US" altLang="de-DE" sz="2700" dirty="0" err="1" smtClean="0"/>
              <a:t>Schwärmen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kommt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geprüft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ob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junge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geschlüpft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ist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Jetzt</a:t>
            </a:r>
            <a:r>
              <a:rPr lang="en-US" altLang="de-DE" sz="2700" dirty="0" smtClean="0"/>
              <a:t> muss die </a:t>
            </a:r>
            <a:r>
              <a:rPr lang="en-US" altLang="de-DE" sz="2700" dirty="0" err="1" smtClean="0"/>
              <a:t>Begattung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jungen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abgewartet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Geschieht</a:t>
            </a:r>
            <a:r>
              <a:rPr lang="en-US" altLang="de-DE" sz="2700" dirty="0" smtClean="0"/>
              <a:t> dies </a:t>
            </a:r>
            <a:r>
              <a:rPr lang="en-US" altLang="de-DE" sz="2700" dirty="0" err="1" smtClean="0"/>
              <a:t>zügig</a:t>
            </a:r>
            <a:r>
              <a:rPr lang="en-US" altLang="de-DE" sz="2700" dirty="0" smtClean="0"/>
              <a:t> (14-20 </a:t>
            </a:r>
            <a:r>
              <a:rPr lang="en-US" altLang="de-DE" sz="2700" dirty="0" err="1" smtClean="0"/>
              <a:t>Tage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nach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Schlupf</a:t>
            </a:r>
            <a:r>
              <a:rPr lang="en-US" altLang="de-DE" sz="2700" dirty="0" smtClean="0"/>
              <a:t>), </a:t>
            </a:r>
            <a:r>
              <a:rPr lang="en-US" altLang="de-DE" sz="2700" dirty="0" err="1" smtClean="0"/>
              <a:t>dann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bleibt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für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Folgetracht</a:t>
            </a:r>
            <a:r>
              <a:rPr lang="en-US" altLang="de-DE" sz="2700" dirty="0" smtClean="0"/>
              <a:t> stark </a:t>
            </a:r>
            <a:r>
              <a:rPr lang="en-US" altLang="de-DE" sz="2700" dirty="0" err="1" smtClean="0"/>
              <a:t>genug</a:t>
            </a:r>
            <a:r>
              <a:rPr lang="en-US" altLang="de-DE" sz="2700" dirty="0" smtClean="0"/>
              <a:t> um </a:t>
            </a:r>
            <a:r>
              <a:rPr lang="en-US" altLang="de-DE" sz="2700" dirty="0" err="1" smtClean="0"/>
              <a:t>Erntefähig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zu</a:t>
            </a:r>
            <a:r>
              <a:rPr lang="en-US" altLang="de-DE" sz="2700" dirty="0" smtClean="0"/>
              <a:t> sein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Geht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junge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bei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Begattung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verloren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kann</a:t>
            </a:r>
            <a:r>
              <a:rPr lang="en-US" altLang="de-DE" sz="2700" dirty="0" smtClean="0"/>
              <a:t> </a:t>
            </a:r>
            <a:r>
              <a:rPr lang="en-US" altLang="de-DE" sz="2700" dirty="0" err="1"/>
              <a:t>eine</a:t>
            </a:r>
            <a:r>
              <a:rPr lang="en-US" altLang="de-DE" sz="2700" dirty="0"/>
              <a:t> </a:t>
            </a:r>
            <a:r>
              <a:rPr lang="en-US" altLang="de-DE" sz="2700" dirty="0" err="1"/>
              <a:t>neue</a:t>
            </a:r>
            <a:r>
              <a:rPr lang="en-US" altLang="de-DE" sz="2700" dirty="0"/>
              <a:t> </a:t>
            </a:r>
            <a:r>
              <a:rPr lang="en-US" altLang="de-DE" sz="2700" dirty="0" err="1"/>
              <a:t>Weiselzelle</a:t>
            </a:r>
            <a:r>
              <a:rPr lang="en-US" altLang="de-DE" sz="2700" dirty="0"/>
              <a:t> </a:t>
            </a:r>
            <a:r>
              <a:rPr lang="en-US" altLang="de-DE" sz="2700" dirty="0" err="1"/>
              <a:t>aus</a:t>
            </a:r>
            <a:r>
              <a:rPr lang="en-US" altLang="de-DE" sz="2700" dirty="0"/>
              <a:t> der </a:t>
            </a:r>
            <a:r>
              <a:rPr lang="en-US" altLang="de-DE" sz="2700" dirty="0" err="1"/>
              <a:t>Zucht</a:t>
            </a:r>
            <a:r>
              <a:rPr lang="en-US" altLang="de-DE" sz="2700" dirty="0"/>
              <a:t> </a:t>
            </a:r>
            <a:r>
              <a:rPr lang="en-US" altLang="de-DE" sz="2700" dirty="0" err="1" smtClean="0"/>
              <a:t>eingesteckt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oder</a:t>
            </a:r>
            <a:r>
              <a:rPr lang="en-US" altLang="de-DE" sz="2700" dirty="0" smtClean="0"/>
              <a:t> man </a:t>
            </a:r>
            <a:r>
              <a:rPr lang="en-US" altLang="de-DE" sz="2700" dirty="0" err="1" smtClean="0"/>
              <a:t>führt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Rückvereinigung</a:t>
            </a:r>
            <a:r>
              <a:rPr lang="en-US" altLang="de-DE" sz="2700" dirty="0" smtClean="0"/>
              <a:t> des </a:t>
            </a:r>
            <a:r>
              <a:rPr lang="en-US" altLang="de-DE" sz="2700" dirty="0" err="1" smtClean="0"/>
              <a:t>Königinnenablegers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Das </a:t>
            </a:r>
            <a:r>
              <a:rPr lang="en-US" altLang="de-DE" sz="2700" dirty="0" err="1" smtClean="0"/>
              <a:t>macht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aber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nur</a:t>
            </a:r>
            <a:r>
              <a:rPr lang="en-US" altLang="de-DE" sz="2700" dirty="0" smtClean="0"/>
              <a:t> Sinn, </a:t>
            </a:r>
            <a:r>
              <a:rPr lang="en-US" altLang="de-DE" sz="2700" dirty="0" err="1" smtClean="0"/>
              <a:t>wenn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nicht</a:t>
            </a:r>
            <a:r>
              <a:rPr lang="en-US" altLang="de-DE" sz="2700" dirty="0" smtClean="0"/>
              <a:t> auf der 2.Zarge </a:t>
            </a:r>
            <a:r>
              <a:rPr lang="en-US" altLang="de-DE" sz="2700" dirty="0" err="1" smtClean="0"/>
              <a:t>steht</a:t>
            </a:r>
            <a:r>
              <a:rPr lang="en-US" altLang="de-DE" sz="2700" dirty="0" smtClean="0"/>
              <a:t> </a:t>
            </a:r>
            <a:endParaRPr lang="en-US" altLang="de-DE" sz="2700" dirty="0"/>
          </a:p>
          <a:p>
            <a:pPr marL="822960" lvl="1" indent="-457200">
              <a:lnSpc>
                <a:spcPct val="90000"/>
              </a:lnSpc>
              <a:buFont typeface="+mj-lt"/>
              <a:buAutoNum type="arabicPeriod"/>
            </a:pPr>
            <a:endParaRPr lang="en-US" altLang="de-DE" sz="2500" dirty="0" smtClean="0"/>
          </a:p>
          <a:p>
            <a:pPr marL="822960" lvl="1" indent="-457200">
              <a:lnSpc>
                <a:spcPct val="90000"/>
              </a:lnSpc>
              <a:buFont typeface="+mj-lt"/>
              <a:buAutoNum type="arabicPeriod"/>
            </a:pPr>
            <a:endParaRPr lang="en-US" altLang="de-DE" sz="2500" dirty="0" smtClean="0"/>
          </a:p>
          <a:p>
            <a:pPr>
              <a:lnSpc>
                <a:spcPct val="90000"/>
              </a:lnSpc>
            </a:pPr>
            <a:endParaRPr lang="en-US" altLang="de-DE" sz="2700" dirty="0" smtClean="0"/>
          </a:p>
          <a:p>
            <a:pPr>
              <a:lnSpc>
                <a:spcPct val="90000"/>
              </a:lnSpc>
            </a:pPr>
            <a:endParaRPr lang="en-US" altLang="de-DE" sz="270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11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378956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altLang="de-DE" sz="3200" b="1" dirty="0" smtClean="0"/>
              <a:t>Fazit</a:t>
            </a:r>
            <a:endParaRPr lang="en-US" altLang="de-DE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de-DE" sz="2700" dirty="0" smtClean="0"/>
              <a:t>In </a:t>
            </a:r>
            <a:r>
              <a:rPr lang="en-US" altLang="de-DE" sz="2700" dirty="0" err="1" smtClean="0"/>
              <a:t>unserem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Betrieb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setzen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</a:t>
            </a:r>
            <a:r>
              <a:rPr lang="en-US" altLang="de-DE" sz="2700" dirty="0" smtClean="0"/>
              <a:t> </a:t>
            </a:r>
            <a:r>
              <a:rPr lang="en-US" altLang="de-DE" sz="2700" b="1" dirty="0" err="1" smtClean="0"/>
              <a:t>nur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noch</a:t>
            </a:r>
            <a:r>
              <a:rPr lang="en-US" altLang="de-DE" sz="2700" dirty="0" smtClean="0"/>
              <a:t> das </a:t>
            </a:r>
            <a:r>
              <a:rPr lang="en-US" altLang="de-DE" sz="2700" dirty="0" err="1" smtClean="0"/>
              <a:t>Verfahren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durch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smtClean="0"/>
              <a:t>Dieses </a:t>
            </a:r>
            <a:r>
              <a:rPr lang="en-US" altLang="de-DE" sz="2700" dirty="0" err="1" smtClean="0"/>
              <a:t>hatten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Hinterbehandlungssystem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bereits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schon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früher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angewendet</a:t>
            </a:r>
            <a:r>
              <a:rPr lang="en-US" altLang="de-DE" sz="2700" dirty="0" smtClean="0"/>
              <a:t> ( -&gt; </a:t>
            </a:r>
            <a:r>
              <a:rPr lang="en-US" altLang="de-DE" sz="2700" dirty="0" err="1" smtClean="0"/>
              <a:t>keine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Möglichkeit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Zwischenablegers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vorhanden</a:t>
            </a:r>
            <a:r>
              <a:rPr lang="en-US" altLang="de-DE" sz="2700" dirty="0" smtClean="0"/>
              <a:t>)</a:t>
            </a:r>
            <a:endParaRPr lang="en-US" altLang="de-DE" sz="2700" dirty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Warum</a:t>
            </a:r>
            <a:r>
              <a:rPr lang="en-US" altLang="de-DE" sz="2700" dirty="0" smtClean="0"/>
              <a:t>? </a:t>
            </a:r>
            <a:r>
              <a:rPr lang="en-US" altLang="de-DE" sz="2700" dirty="0" err="1" smtClean="0"/>
              <a:t>Es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sind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weniger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große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Eingriffe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notwendig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Bleiben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Einheiten</a:t>
            </a:r>
            <a:r>
              <a:rPr lang="en-US" altLang="de-DE" sz="2700" dirty="0" smtClean="0"/>
              <a:t> (</a:t>
            </a:r>
            <a:r>
              <a:rPr lang="en-US" altLang="de-DE" sz="2700" dirty="0" err="1" smtClean="0"/>
              <a:t>Hauptvolk</a:t>
            </a:r>
            <a:r>
              <a:rPr lang="en-US" altLang="de-DE" sz="2700" dirty="0" smtClean="0"/>
              <a:t> &amp;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) in der Saison </a:t>
            </a:r>
            <a:r>
              <a:rPr lang="en-US" altLang="de-DE" sz="2700" dirty="0" err="1" smtClean="0"/>
              <a:t>getrennt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bei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Wanderimkerei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Summe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dann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noch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eingetragenen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Honigmengen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gößer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als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bei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dem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rückvereinigten</a:t>
            </a:r>
            <a:r>
              <a:rPr lang="en-US" altLang="de-DE" sz="2700" dirty="0" smtClean="0"/>
              <a:t> Volk </a:t>
            </a:r>
            <a:r>
              <a:rPr lang="en-US" altLang="de-DE" sz="2700" dirty="0" err="1" smtClean="0"/>
              <a:t>alleine</a:t>
            </a:r>
            <a:r>
              <a:rPr lang="en-US" altLang="de-DE" sz="2700" dirty="0" smtClean="0"/>
              <a:t> (dies </a:t>
            </a:r>
            <a:r>
              <a:rPr lang="en-US" altLang="de-DE" sz="2700" dirty="0" err="1" smtClean="0"/>
              <a:t>haben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wir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unsere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Aufzeichnungen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eindeutig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festgestellt</a:t>
            </a:r>
            <a:r>
              <a:rPr lang="en-US" altLang="de-DE" sz="27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der </a:t>
            </a:r>
            <a:r>
              <a:rPr lang="en-US" altLang="de-DE" sz="2700" dirty="0" err="1" smtClean="0"/>
              <a:t>Königinnenableger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mit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einer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einjährigen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gebildet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können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beide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Einheiten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eingewintert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werden</a:t>
            </a:r>
            <a:endParaRPr lang="en-US" altLang="de-DE" sz="2700" dirty="0" smtClean="0"/>
          </a:p>
          <a:p>
            <a:pPr>
              <a:lnSpc>
                <a:spcPct val="90000"/>
              </a:lnSpc>
            </a:pPr>
            <a:r>
              <a:rPr lang="en-US" altLang="de-DE" sz="2700" dirty="0" err="1" smtClean="0"/>
              <a:t>Ist</a:t>
            </a:r>
            <a:r>
              <a:rPr lang="en-US" altLang="de-DE" sz="2700" dirty="0" smtClean="0"/>
              <a:t> die </a:t>
            </a:r>
            <a:r>
              <a:rPr lang="en-US" altLang="de-DE" sz="2700" dirty="0" err="1" smtClean="0"/>
              <a:t>Königin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älter</a:t>
            </a:r>
            <a:r>
              <a:rPr lang="en-US" altLang="de-DE" sz="2700" dirty="0" smtClean="0"/>
              <a:t>, </a:t>
            </a:r>
            <a:r>
              <a:rPr lang="en-US" altLang="de-DE" sz="2700" dirty="0" err="1" smtClean="0"/>
              <a:t>wird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sie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im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Herbst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umgeweiselt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oder</a:t>
            </a:r>
            <a:r>
              <a:rPr lang="en-US" altLang="de-DE" sz="2700" dirty="0" smtClean="0"/>
              <a:t> das Volk </a:t>
            </a:r>
            <a:r>
              <a:rPr lang="en-US" altLang="de-DE" sz="2700" dirty="0" err="1" smtClean="0"/>
              <a:t>wird</a:t>
            </a:r>
            <a:r>
              <a:rPr lang="en-US" altLang="de-DE" sz="2700" dirty="0"/>
              <a:t> </a:t>
            </a:r>
            <a:r>
              <a:rPr lang="en-US" altLang="de-DE" sz="2700" dirty="0" err="1" smtClean="0"/>
              <a:t>durch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Vereinigung</a:t>
            </a:r>
            <a:r>
              <a:rPr lang="en-US" altLang="de-DE" sz="2700" dirty="0" smtClean="0"/>
              <a:t> </a:t>
            </a:r>
            <a:r>
              <a:rPr lang="en-US" altLang="de-DE" sz="2700" dirty="0" err="1" smtClean="0"/>
              <a:t>aufgelöst</a:t>
            </a:r>
            <a:endParaRPr lang="en-US" altLang="de-DE" sz="270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12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41623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Königinnenableger gebildet – mit Zwischenboden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13</a:t>
            </a:fld>
            <a:endParaRPr lang="en-US" altLang="de-DE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5256584" cy="3762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1406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Königinnenableger hat sich weiter entwickelt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14</a:t>
            </a:fld>
            <a:endParaRPr lang="en-US" altLang="de-DE"/>
          </a:p>
        </p:txBody>
      </p:sp>
      <p:pic>
        <p:nvPicPr>
          <p:cNvPr id="2050" name="Picture 2" descr="F:\Bilder\Bienen\1990\Bienen_1990_0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5485257" cy="365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Gerade Verbindung mit Pfeil 7"/>
          <p:cNvCxnSpPr/>
          <p:nvPr/>
        </p:nvCxnSpPr>
        <p:spPr>
          <a:xfrm>
            <a:off x="2915816" y="3068960"/>
            <a:ext cx="792088" cy="1008112"/>
          </a:xfrm>
          <a:prstGeom prst="straightConnector1">
            <a:avLst/>
          </a:prstGeom>
          <a:ln w="349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84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Quellennachweis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de-DE" smtClean="0"/>
              <a:t>Wanderimkerei Schneider (Copyright)</a:t>
            </a:r>
            <a:endParaRPr lang="en-US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2C23-FD43-4D83-A443-2D556AC64F33}" type="slidenum">
              <a:rPr lang="en-US" altLang="de-DE" smtClean="0"/>
              <a:pPr/>
              <a:t>15</a:t>
            </a:fld>
            <a:endParaRPr lang="en-US" altLang="de-DE"/>
          </a:p>
        </p:txBody>
      </p:sp>
      <p:pic>
        <p:nvPicPr>
          <p:cNvPr id="3074" name="Picture 2" descr="Buch &quot;Unser Imkern mit dem Magazin&quot; von Karl Pfeffer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20888"/>
            <a:ext cx="1987327" cy="287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3707904" y="2564904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Unser Imkern mit dem Magazin</a:t>
            </a:r>
          </a:p>
          <a:p>
            <a:r>
              <a:rPr lang="de-DE" sz="1400" dirty="0" smtClean="0"/>
              <a:t>Karl Pfefferle</a:t>
            </a:r>
          </a:p>
          <a:p>
            <a:r>
              <a:rPr lang="de-DE" sz="1400" dirty="0" smtClean="0"/>
              <a:t>Selbstverlag, Münstertal, 1979</a:t>
            </a:r>
          </a:p>
          <a:p>
            <a:r>
              <a:rPr lang="de-DE" sz="1400" dirty="0" smtClean="0"/>
              <a:t>2. </a:t>
            </a:r>
            <a:r>
              <a:rPr lang="de-DE" sz="1400" dirty="0"/>
              <a:t>e</a:t>
            </a:r>
            <a:r>
              <a:rPr lang="de-DE" sz="1400" dirty="0" smtClean="0"/>
              <a:t>rweiterte Auflage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28861086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1094</Words>
  <Application>Microsoft Office PowerPoint</Application>
  <PresentationFormat>Bildschirmpräsentation (4:3)</PresentationFormat>
  <Paragraphs>122</Paragraphs>
  <Slides>15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6" baseType="lpstr">
      <vt:lpstr>Austin</vt:lpstr>
      <vt:lpstr>Zwischenableger/Königinnenableger zur Schwarmtrieb-lenkung</vt:lpstr>
      <vt:lpstr>Wann?</vt:lpstr>
      <vt:lpstr>Unterschied zwischen Zwischenableger und Königinnenableger</vt:lpstr>
      <vt:lpstr>Zwischenableger nach „Pfefferle“ 1.Phase - Durchführung</vt:lpstr>
      <vt:lpstr>Zwischenableger nach „Pfefferle“ 1.Phase – Erläuterungen</vt:lpstr>
      <vt:lpstr>Zwischenableger nach „Pfefferle“ 2.Phase - Durchführung</vt:lpstr>
      <vt:lpstr>Zwischenableger nach „Pfefferle“ Alternativen zur Phase 1</vt:lpstr>
      <vt:lpstr>Zwischenableger nach „Pfefferle“ Alternativen zur Phase 2</vt:lpstr>
      <vt:lpstr>Königinnenableger – 1. Schritt</vt:lpstr>
      <vt:lpstr>Königinnenableger – 1. Schritt</vt:lpstr>
      <vt:lpstr>Königinnenableger – 2. Schritt</vt:lpstr>
      <vt:lpstr>Fazit</vt:lpstr>
      <vt:lpstr>Königinnenableger gebildet – mit Zwischenboden</vt:lpstr>
      <vt:lpstr>Königinnenableger hat sich weiter entwickelt</vt:lpstr>
      <vt:lpstr>Quellennachweis</vt:lpstr>
    </vt:vector>
  </TitlesOfParts>
  <Company>BASF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Ablegerbildung</dc:title>
  <dc:creator>schneio</dc:creator>
  <cp:lastModifiedBy>Oliver Schneiderq</cp:lastModifiedBy>
  <cp:revision>73</cp:revision>
  <dcterms:created xsi:type="dcterms:W3CDTF">2009-04-16T07:34:05Z</dcterms:created>
  <dcterms:modified xsi:type="dcterms:W3CDTF">2018-05-23T21:30:11Z</dcterms:modified>
</cp:coreProperties>
</file>