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notesMasterIdLst>
    <p:notesMasterId r:id="rId15"/>
  </p:notesMasterIdLst>
  <p:sldIdLst>
    <p:sldId id="274" r:id="rId2"/>
    <p:sldId id="256" r:id="rId3"/>
    <p:sldId id="257" r:id="rId4"/>
    <p:sldId id="258" r:id="rId5"/>
    <p:sldId id="272" r:id="rId6"/>
    <p:sldId id="259" r:id="rId7"/>
    <p:sldId id="275" r:id="rId8"/>
    <p:sldId id="260" r:id="rId9"/>
    <p:sldId id="261" r:id="rId10"/>
    <p:sldId id="262" r:id="rId11"/>
    <p:sldId id="263" r:id="rId12"/>
    <p:sldId id="264" r:id="rId13"/>
    <p:sldId id="269" r:id="rId14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00"/>
    <a:srgbClr val="FF0000"/>
    <a:srgbClr val="993300"/>
    <a:srgbClr val="996633"/>
    <a:srgbClr val="FFFFFF"/>
    <a:srgbClr val="080808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 snapToGrid="0">
      <p:cViewPr>
        <p:scale>
          <a:sx n="90" d="100"/>
          <a:sy n="90" d="100"/>
        </p:scale>
        <p:origin x="-1284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-171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17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fld id="{8C50518C-E0F9-474B-83D6-89482D80887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663895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>
              <a:gd name="T0" fmla="*/ 163 w 4128"/>
              <a:gd name="T1" fmla="*/ 200 h 479"/>
              <a:gd name="T2" fmla="*/ 4128 w 4128"/>
              <a:gd name="T3" fmla="*/ 200 h 479"/>
              <a:gd name="T4" fmla="*/ 4128 w 4128"/>
              <a:gd name="T5" fmla="*/ 429 h 479"/>
              <a:gd name="T6" fmla="*/ 0 w 4128"/>
              <a:gd name="T7" fmla="*/ 441 h 479"/>
              <a:gd name="T8" fmla="*/ 163 w 4128"/>
              <a:gd name="T9" fmla="*/ 200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de-DE" noProof="0" smtClean="0"/>
              <a:t>Hier klicken, um Master-Titelformat zu bearbeiten.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de-DE" noProof="0" smtClean="0"/>
              <a:t>Hier klicken, um Master-Untertitelformat zu bearbeiten.</a:t>
            </a: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 b="0">
                <a:solidFill>
                  <a:srgbClr val="578963"/>
                </a:solidFill>
                <a:latin typeface="+mn-lt"/>
              </a:defRPr>
            </a:lvl1pPr>
          </a:lstStyle>
          <a:p>
            <a:endParaRPr lang="en-US" altLang="de-DE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 wrap="square" anchor="t" anchorCtr="0"/>
          <a:lstStyle>
            <a:lvl1pPr>
              <a:defRPr sz="1400">
                <a:solidFill>
                  <a:srgbClr val="578963"/>
                </a:solidFill>
              </a:defRPr>
            </a:lvl1pPr>
          </a:lstStyle>
          <a:p>
            <a:endParaRPr lang="en-US" altLang="de-DE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b="0">
                <a:solidFill>
                  <a:srgbClr val="578963"/>
                </a:solidFill>
                <a:latin typeface="+mn-lt"/>
              </a:defRPr>
            </a:lvl1pPr>
          </a:lstStyle>
          <a:p>
            <a:fld id="{AE772901-17E7-42F0-A120-5B5D7DE1C379}" type="slidenum">
              <a:rPr lang="en-US" altLang="de-DE"/>
              <a:pPr/>
              <a:t>‹Nr.›</a:t>
            </a:fld>
            <a:endParaRPr lang="en-US" alt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2141112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365045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1317988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3843828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2761712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1747176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1097853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1837736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262037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66896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668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de-DE"/>
              <a:t>Oliver Schneider</a:t>
            </a:r>
          </a:p>
        </p:txBody>
      </p:sp>
    </p:spTree>
    <p:extLst>
      <p:ext uri="{BB962C8B-B14F-4D97-AF65-F5344CB8AC3E}">
        <p14:creationId xmlns:p14="http://schemas.microsoft.com/office/powerpoint/2010/main" val="2381122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 smtClean="0"/>
              <a:t>Hier klicken, um Master-Titelformat zu bearbeiten.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248400" y="6611938"/>
            <a:ext cx="28956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800" b="0">
                <a:solidFill>
                  <a:srgbClr val="080808"/>
                </a:solidFill>
                <a:latin typeface="+mn-lt"/>
              </a:defRPr>
            </a:lvl1pPr>
          </a:lstStyle>
          <a:p>
            <a:r>
              <a:rPr lang="en-US" altLang="de-DE"/>
              <a:t>Oliver Schneider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pic>
        <p:nvPicPr>
          <p:cNvPr id="2060" name="Picture 12" descr="J:\Daten\Imkerei\KIV\Kurt Sipp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463" y="1082675"/>
            <a:ext cx="3776662" cy="4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2265363" y="533400"/>
            <a:ext cx="4686300" cy="9620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de-DE" sz="5400" kern="10">
                <a:ln w="9525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Arial Black"/>
              </a:rPr>
              <a:t>Lieber Kurt !</a:t>
            </a:r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249238" y="5407025"/>
            <a:ext cx="8334375" cy="12858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de-DE" sz="4800" kern="10" dirty="0">
                <a:ln w="9525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Arial Black"/>
              </a:rPr>
              <a:t>Alles Gute zu Deinem </a:t>
            </a:r>
            <a:r>
              <a:rPr lang="de-DE" sz="4800" kern="10" dirty="0" smtClean="0">
                <a:ln w="9525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Arial Black"/>
              </a:rPr>
              <a:t>70</a:t>
            </a:r>
            <a:r>
              <a:rPr lang="de-DE" sz="4800" kern="10" dirty="0">
                <a:ln w="9525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latin typeface="Arial Black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9888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pic>
        <p:nvPicPr>
          <p:cNvPr id="2053" name="Picture 5" descr="E:\Daten\Photo\Imkerei\Vortrag200303\Winterstand_Schubertstraße 19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87513"/>
            <a:ext cx="7772400" cy="501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990600" y="685800"/>
            <a:ext cx="518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Die Auswinterung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990599" y="685800"/>
            <a:ext cx="74152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 dirty="0">
                <a:solidFill>
                  <a:srgbClr val="996633"/>
                </a:solidFill>
                <a:latin typeface="Bahamas" pitchFamily="34" charset="0"/>
              </a:rPr>
              <a:t>Der </a:t>
            </a:r>
            <a:r>
              <a:rPr lang="de-DE" altLang="de-DE" sz="3600" dirty="0" smtClean="0">
                <a:solidFill>
                  <a:srgbClr val="996633"/>
                </a:solidFill>
                <a:latin typeface="Bahamas" pitchFamily="34" charset="0"/>
              </a:rPr>
              <a:t>Reinigungsflug – Der Start</a:t>
            </a:r>
            <a:endParaRPr lang="de-DE" altLang="de-DE" sz="3600" dirty="0">
              <a:solidFill>
                <a:srgbClr val="996633"/>
              </a:solidFill>
              <a:latin typeface="Bahamas" pitchFamily="34" charset="0"/>
            </a:endParaRPr>
          </a:p>
        </p:txBody>
      </p:sp>
      <p:pic>
        <p:nvPicPr>
          <p:cNvPr id="14342" name="Picture 6" descr="E:\Daten\Photo\Imkerei\Vortrag200303\Reinigungsflu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76400"/>
            <a:ext cx="7772400" cy="498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81038" y="2363788"/>
            <a:ext cx="7724775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altLang="de-DE" sz="5400">
                <a:solidFill>
                  <a:srgbClr val="FFFF00"/>
                </a:solidFill>
              </a:rPr>
              <a:t>Tag der Reinigung im Kalender notieren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Nach der Reinigung - 1. Arbeiten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93738" y="1822450"/>
            <a:ext cx="7783512" cy="1877437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dirty="0">
                <a:solidFill>
                  <a:srgbClr val="993300"/>
                </a:solidFill>
              </a:rPr>
              <a:t>Fluglochkontrolle 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haben </a:t>
            </a:r>
            <a:r>
              <a:rPr lang="de-DE" altLang="de-DE" sz="1600" b="0" dirty="0">
                <a:solidFill>
                  <a:srgbClr val="993300"/>
                </a:solidFill>
              </a:rPr>
              <a:t>alle Völker Flugbetrieb </a:t>
            </a:r>
            <a:r>
              <a:rPr lang="de-DE" altLang="de-DE" sz="1600" b="0" dirty="0" smtClean="0">
                <a:solidFill>
                  <a:srgbClr val="993300"/>
                </a:solidFill>
              </a:rPr>
              <a:t>– </a:t>
            </a:r>
            <a:r>
              <a:rPr lang="de-DE" altLang="de-DE" sz="1600" b="0" dirty="0">
                <a:solidFill>
                  <a:srgbClr val="009900"/>
                </a:solidFill>
              </a:rPr>
              <a:t>beobachten &amp;</a:t>
            </a:r>
            <a:r>
              <a:rPr lang="de-DE" altLang="de-DE" sz="1600" b="0" dirty="0" smtClean="0">
                <a:solidFill>
                  <a:srgbClr val="993300"/>
                </a:solidFill>
              </a:rPr>
              <a:t> </a:t>
            </a:r>
            <a:r>
              <a:rPr lang="de-DE" altLang="de-DE" sz="1600" b="0" dirty="0" smtClean="0">
                <a:solidFill>
                  <a:srgbClr val="009900"/>
                </a:solidFill>
              </a:rPr>
              <a:t>notieren</a:t>
            </a:r>
            <a:endParaRPr lang="de-DE" altLang="de-DE" sz="1600" b="0" dirty="0">
              <a:solidFill>
                <a:srgbClr val="009900"/>
              </a:solidFill>
            </a:endParaRP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werden </a:t>
            </a:r>
            <a:r>
              <a:rPr lang="de-DE" altLang="de-DE" sz="1600" b="0" dirty="0">
                <a:solidFill>
                  <a:srgbClr val="993300"/>
                </a:solidFill>
              </a:rPr>
              <a:t>Völker geräubert - </a:t>
            </a:r>
            <a:r>
              <a:rPr lang="de-DE" altLang="de-DE" sz="1600" b="0" dirty="0">
                <a:solidFill>
                  <a:srgbClr val="009900"/>
                </a:solidFill>
              </a:rPr>
              <a:t>sofort vom Stand </a:t>
            </a:r>
            <a:r>
              <a:rPr lang="de-DE" altLang="de-DE" sz="1600" b="0" dirty="0" smtClean="0">
                <a:solidFill>
                  <a:srgbClr val="009900"/>
                </a:solidFill>
              </a:rPr>
              <a:t>nehmen (Volk auflösen)</a:t>
            </a:r>
            <a:endParaRPr lang="de-DE" altLang="de-DE" sz="1600" b="0" dirty="0">
              <a:solidFill>
                <a:srgbClr val="993300"/>
              </a:solidFill>
            </a:endParaRP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sind </a:t>
            </a:r>
            <a:r>
              <a:rPr lang="de-DE" altLang="de-DE" sz="1600" b="0" dirty="0">
                <a:solidFill>
                  <a:srgbClr val="993300"/>
                </a:solidFill>
              </a:rPr>
              <a:t>Völker unruhig (</a:t>
            </a:r>
            <a:r>
              <a:rPr lang="de-DE" altLang="de-DE" sz="1600" b="0" dirty="0" err="1">
                <a:solidFill>
                  <a:srgbClr val="993300"/>
                </a:solidFill>
              </a:rPr>
              <a:t>evt</a:t>
            </a:r>
            <a:r>
              <a:rPr lang="de-DE" altLang="de-DE" sz="1600" b="0" dirty="0">
                <a:solidFill>
                  <a:srgbClr val="993300"/>
                </a:solidFill>
              </a:rPr>
              <a:t>. </a:t>
            </a:r>
            <a:r>
              <a:rPr lang="de-DE" altLang="de-DE" sz="1600" b="0" dirty="0" err="1">
                <a:solidFill>
                  <a:srgbClr val="993300"/>
                </a:solidFill>
              </a:rPr>
              <a:t>weisellos</a:t>
            </a:r>
            <a:r>
              <a:rPr lang="de-DE" altLang="de-DE" sz="1600" b="0" dirty="0">
                <a:solidFill>
                  <a:srgbClr val="993300"/>
                </a:solidFill>
              </a:rPr>
              <a:t>) - </a:t>
            </a:r>
            <a:r>
              <a:rPr lang="de-DE" altLang="de-DE" sz="1600" b="0" dirty="0">
                <a:solidFill>
                  <a:srgbClr val="009900"/>
                </a:solidFill>
              </a:rPr>
              <a:t>Stockkontrolle sofort</a:t>
            </a:r>
            <a:endParaRPr lang="de-DE" altLang="de-DE" sz="1600" b="0" dirty="0">
              <a:solidFill>
                <a:srgbClr val="993300"/>
              </a:solidFill>
            </a:endParaRP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wird </a:t>
            </a:r>
            <a:r>
              <a:rPr lang="de-DE" altLang="de-DE" sz="1600" b="0" dirty="0">
                <a:solidFill>
                  <a:srgbClr val="993300"/>
                </a:solidFill>
              </a:rPr>
              <a:t>Pollen eingetragen - </a:t>
            </a:r>
            <a:r>
              <a:rPr lang="de-DE" altLang="de-DE" sz="1600" b="0" dirty="0">
                <a:solidFill>
                  <a:srgbClr val="009900"/>
                </a:solidFill>
              </a:rPr>
              <a:t>gutes </a:t>
            </a:r>
            <a:r>
              <a:rPr lang="de-DE" altLang="de-DE" sz="1600" b="0" dirty="0" smtClean="0">
                <a:solidFill>
                  <a:srgbClr val="009900"/>
                </a:solidFill>
              </a:rPr>
              <a:t>Zeichen – </a:t>
            </a:r>
            <a:r>
              <a:rPr lang="de-DE" altLang="de-DE" sz="1600" b="0" dirty="0" err="1" smtClean="0">
                <a:solidFill>
                  <a:srgbClr val="009900"/>
                </a:solidFill>
              </a:rPr>
              <a:t>weiselrichtig</a:t>
            </a:r>
            <a:endParaRPr lang="de-DE" altLang="de-DE" sz="1600" b="0" dirty="0">
              <a:solidFill>
                <a:srgbClr val="993300"/>
              </a:solidFill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93738" y="4145242"/>
            <a:ext cx="7783512" cy="1877437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dirty="0">
                <a:solidFill>
                  <a:srgbClr val="993300"/>
                </a:solidFill>
              </a:rPr>
              <a:t>Stockkontrolle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haben </a:t>
            </a:r>
            <a:r>
              <a:rPr lang="de-DE" altLang="de-DE" sz="1600" b="0" dirty="0">
                <a:solidFill>
                  <a:srgbClr val="993300"/>
                </a:solidFill>
              </a:rPr>
              <a:t>alle Völker genügend Futter - </a:t>
            </a:r>
            <a:r>
              <a:rPr lang="de-DE" altLang="de-DE" sz="1600" b="0" dirty="0">
                <a:solidFill>
                  <a:srgbClr val="009900"/>
                </a:solidFill>
              </a:rPr>
              <a:t>Zugabe FW, Honig</a:t>
            </a: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sind </a:t>
            </a:r>
            <a:r>
              <a:rPr lang="de-DE" altLang="de-DE" sz="1600" b="0" dirty="0">
                <a:solidFill>
                  <a:srgbClr val="993300"/>
                </a:solidFill>
              </a:rPr>
              <a:t>die Völker </a:t>
            </a:r>
            <a:r>
              <a:rPr lang="de-DE" altLang="de-DE" sz="1600" b="0" dirty="0" err="1">
                <a:solidFill>
                  <a:srgbClr val="993300"/>
                </a:solidFill>
              </a:rPr>
              <a:t>weiselrichtig</a:t>
            </a:r>
            <a:r>
              <a:rPr lang="de-DE" altLang="de-DE" sz="1600" b="0" dirty="0">
                <a:solidFill>
                  <a:srgbClr val="993300"/>
                </a:solidFill>
              </a:rPr>
              <a:t> – </a:t>
            </a:r>
            <a:r>
              <a:rPr lang="de-DE" altLang="de-DE" sz="1600" b="0" dirty="0">
                <a:solidFill>
                  <a:srgbClr val="009900"/>
                </a:solidFill>
              </a:rPr>
              <a:t>ist Arbeiterbrut vorhanden?</a:t>
            </a:r>
            <a:r>
              <a:rPr lang="de-DE" altLang="de-DE" sz="1600" b="0" dirty="0">
                <a:solidFill>
                  <a:srgbClr val="993300"/>
                </a:solidFill>
              </a:rPr>
              <a:t> </a:t>
            </a: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schwache </a:t>
            </a:r>
            <a:r>
              <a:rPr lang="de-DE" altLang="de-DE" sz="1600" b="0" dirty="0">
                <a:solidFill>
                  <a:srgbClr val="993300"/>
                </a:solidFill>
              </a:rPr>
              <a:t>Völker – </a:t>
            </a:r>
            <a:r>
              <a:rPr lang="de-DE" altLang="de-DE" sz="1600" b="0" dirty="0">
                <a:solidFill>
                  <a:srgbClr val="009900"/>
                </a:solidFill>
              </a:rPr>
              <a:t>jetzt vereinen mit starken Völkern</a:t>
            </a:r>
          </a:p>
          <a:p>
            <a:pPr marL="800100" lvl="1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600" b="0" dirty="0" smtClean="0">
                <a:solidFill>
                  <a:srgbClr val="993300"/>
                </a:solidFill>
              </a:rPr>
              <a:t>sitzen </a:t>
            </a:r>
            <a:r>
              <a:rPr lang="de-DE" altLang="de-DE" sz="1600" b="0" dirty="0">
                <a:solidFill>
                  <a:srgbClr val="993300"/>
                </a:solidFill>
              </a:rPr>
              <a:t>Völker auf 2 Räumen zu weit - </a:t>
            </a:r>
            <a:r>
              <a:rPr lang="de-DE" altLang="de-DE" sz="1600" b="0" dirty="0">
                <a:solidFill>
                  <a:srgbClr val="009900"/>
                </a:solidFill>
              </a:rPr>
              <a:t>auf 1 Zarge zurück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30722" name="Rectangle 2050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30723" name="Text Box 2051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Wärme ist wichtig !</a:t>
            </a:r>
          </a:p>
        </p:txBody>
      </p:sp>
      <p:sp>
        <p:nvSpPr>
          <p:cNvPr id="30724" name="Text Box 2052"/>
          <p:cNvSpPr txBox="1">
            <a:spLocks noChangeArrowheads="1"/>
          </p:cNvSpPr>
          <p:nvPr/>
        </p:nvSpPr>
        <p:spPr bwMode="auto">
          <a:xfrm>
            <a:off x="684213" y="1687513"/>
            <a:ext cx="7781925" cy="4847481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dirty="0">
                <a:solidFill>
                  <a:srgbClr val="993300"/>
                </a:solidFill>
              </a:rPr>
              <a:t>Abdeckfolie - Vorteile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 smtClean="0">
                <a:solidFill>
                  <a:srgbClr val="993300"/>
                </a:solidFill>
              </a:rPr>
              <a:t>Wärmedämmung </a:t>
            </a:r>
            <a:r>
              <a:rPr lang="de-DE" altLang="de-DE" sz="1400" b="0" dirty="0">
                <a:solidFill>
                  <a:srgbClr val="993300"/>
                </a:solidFill>
              </a:rPr>
              <a:t>am „Kopf</a:t>
            </a:r>
            <a:r>
              <a:rPr lang="de-DE" altLang="de-DE" sz="1400" b="0" dirty="0" smtClean="0">
                <a:solidFill>
                  <a:srgbClr val="993300"/>
                </a:solidFill>
              </a:rPr>
              <a:t>“ </a:t>
            </a:r>
            <a:endParaRPr lang="de-DE" altLang="de-DE" sz="1400" b="0" dirty="0">
              <a:solidFill>
                <a:srgbClr val="009900"/>
              </a:solidFill>
            </a:endParaRP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 err="1" smtClean="0">
                <a:solidFill>
                  <a:srgbClr val="993300"/>
                </a:solidFill>
              </a:rPr>
              <a:t>Kondenswasserbildung</a:t>
            </a:r>
            <a:r>
              <a:rPr lang="de-DE" altLang="de-DE" sz="1400" b="0" dirty="0" smtClean="0">
                <a:solidFill>
                  <a:srgbClr val="993300"/>
                </a:solidFill>
              </a:rPr>
              <a:t> </a:t>
            </a:r>
            <a:r>
              <a:rPr lang="de-DE" altLang="de-DE" sz="1400" b="0" dirty="0">
                <a:solidFill>
                  <a:srgbClr val="993300"/>
                </a:solidFill>
              </a:rPr>
              <a:t>im </a:t>
            </a:r>
            <a:r>
              <a:rPr lang="de-DE" altLang="de-DE" sz="1400" b="0" dirty="0" smtClean="0">
                <a:solidFill>
                  <a:srgbClr val="993300"/>
                </a:solidFill>
              </a:rPr>
              <a:t>Stock – </a:t>
            </a:r>
            <a:r>
              <a:rPr lang="de-DE" altLang="de-DE" sz="1400" b="0" dirty="0" smtClean="0">
                <a:solidFill>
                  <a:srgbClr val="00B050"/>
                </a:solidFill>
              </a:rPr>
              <a:t>später kann Flies eingesetzt werden um Feuchtigkeit zu reduzieren -&gt; Honigqualität</a:t>
            </a:r>
            <a:endParaRPr lang="de-DE" altLang="de-DE" sz="1400" b="0" dirty="0">
              <a:solidFill>
                <a:srgbClr val="00B050"/>
              </a:solidFill>
            </a:endParaRP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 smtClean="0">
                <a:solidFill>
                  <a:srgbClr val="993300"/>
                </a:solidFill>
              </a:rPr>
              <a:t>Waben </a:t>
            </a:r>
            <a:r>
              <a:rPr lang="de-DE" altLang="de-DE" sz="1400" b="0" dirty="0">
                <a:solidFill>
                  <a:srgbClr val="993300"/>
                </a:solidFill>
              </a:rPr>
              <a:t>verkitten nicht mit </a:t>
            </a:r>
            <a:r>
              <a:rPr lang="de-DE" altLang="de-DE" sz="1400" b="0" dirty="0" smtClean="0">
                <a:solidFill>
                  <a:srgbClr val="993300"/>
                </a:solidFill>
              </a:rPr>
              <a:t>Beutendeckel</a:t>
            </a:r>
            <a:endParaRPr lang="de-DE" altLang="de-DE" sz="1400" b="0" dirty="0">
              <a:solidFill>
                <a:srgbClr val="993300"/>
              </a:solidFill>
            </a:endParaRP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 smtClean="0">
                <a:solidFill>
                  <a:srgbClr val="993300"/>
                </a:solidFill>
              </a:rPr>
              <a:t>Einsicht </a:t>
            </a:r>
            <a:r>
              <a:rPr lang="de-DE" altLang="de-DE" sz="1400" b="0" dirty="0">
                <a:solidFill>
                  <a:srgbClr val="993300"/>
                </a:solidFill>
              </a:rPr>
              <a:t>in das Volk ohne Bienenkontakt</a:t>
            </a:r>
          </a:p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de-DE" altLang="de-DE" sz="2000" dirty="0">
                <a:solidFill>
                  <a:srgbClr val="993300"/>
                </a:solidFill>
              </a:rPr>
              <a:t>Wärmedämmung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 smtClean="0">
                <a:solidFill>
                  <a:srgbClr val="993300"/>
                </a:solidFill>
              </a:rPr>
              <a:t>keine </a:t>
            </a:r>
            <a:r>
              <a:rPr lang="de-DE" altLang="de-DE" sz="1400" b="0" dirty="0">
                <a:solidFill>
                  <a:srgbClr val="993300"/>
                </a:solidFill>
              </a:rPr>
              <a:t>offenen Böden wenn die erste Brutphase beginnt </a:t>
            </a:r>
            <a:r>
              <a:rPr lang="de-DE" altLang="de-DE" sz="1400" b="0" dirty="0" smtClean="0">
                <a:solidFill>
                  <a:srgbClr val="993300"/>
                </a:solidFill>
              </a:rPr>
              <a:t>!!! – </a:t>
            </a:r>
            <a:r>
              <a:rPr lang="de-DE" altLang="de-DE" sz="1400" b="0" dirty="0" err="1" smtClean="0">
                <a:solidFill>
                  <a:srgbClr val="00B050"/>
                </a:solidFill>
              </a:rPr>
              <a:t>Varroaschieber</a:t>
            </a:r>
            <a:r>
              <a:rPr lang="de-DE" altLang="de-DE" sz="1400" b="0" dirty="0" smtClean="0">
                <a:solidFill>
                  <a:srgbClr val="00B050"/>
                </a:solidFill>
              </a:rPr>
              <a:t> einlegen nach der Reinigung – kann im Mai wieder gezogen werden.</a:t>
            </a:r>
            <a:endParaRPr lang="de-DE" altLang="de-DE" sz="1400" b="0" dirty="0">
              <a:solidFill>
                <a:srgbClr val="00B050"/>
              </a:solidFill>
            </a:endParaRP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 smtClean="0">
                <a:solidFill>
                  <a:srgbClr val="993300"/>
                </a:solidFill>
              </a:rPr>
              <a:t>-Wärmeverluste </a:t>
            </a:r>
            <a:r>
              <a:rPr lang="de-DE" altLang="de-DE" sz="1400" b="0" dirty="0">
                <a:solidFill>
                  <a:srgbClr val="993300"/>
                </a:solidFill>
              </a:rPr>
              <a:t>kosten im Frühjahr Futter und stören die Entwicklung des Volkes</a:t>
            </a:r>
          </a:p>
          <a:p>
            <a:pPr marL="800100" lvl="1" indent="-342900"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400" b="0" dirty="0">
                <a:solidFill>
                  <a:srgbClr val="993300"/>
                </a:solidFill>
              </a:rPr>
              <a:t>Wärmeverluste fördern Krankheiten, insbesondere die </a:t>
            </a:r>
            <a:r>
              <a:rPr lang="de-DE" altLang="de-DE" sz="1400" b="0" dirty="0" err="1" smtClean="0">
                <a:solidFill>
                  <a:srgbClr val="993300"/>
                </a:solidFill>
              </a:rPr>
              <a:t>Varroatose</a:t>
            </a:r>
            <a:r>
              <a:rPr lang="de-DE" altLang="de-DE" sz="1400" b="0" dirty="0" smtClean="0">
                <a:solidFill>
                  <a:srgbClr val="993300"/>
                </a:solidFill>
              </a:rPr>
              <a:t> – </a:t>
            </a:r>
            <a:r>
              <a:rPr lang="de-DE" altLang="de-DE" sz="1400" b="0" dirty="0" smtClean="0">
                <a:solidFill>
                  <a:srgbClr val="00B050"/>
                </a:solidFill>
              </a:rPr>
              <a:t>Bruttemperatur ist entscheidend</a:t>
            </a:r>
            <a:endParaRPr lang="de-DE" altLang="de-DE" sz="1400" b="0" dirty="0">
              <a:solidFill>
                <a:srgbClr val="9933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Erste Pollenspender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93738" y="1822450"/>
            <a:ext cx="7783512" cy="4093428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b="0" dirty="0" smtClean="0">
                <a:solidFill>
                  <a:srgbClr val="993300"/>
                </a:solidFill>
              </a:rPr>
              <a:t>Frühe bedeutende Pollenspender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b="0" dirty="0" smtClean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Haselnüsse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Ulme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Krokusse </a:t>
            </a:r>
            <a:r>
              <a:rPr lang="de-DE" altLang="de-DE" sz="2000" b="0" dirty="0">
                <a:solidFill>
                  <a:srgbClr val="993300"/>
                </a:solidFill>
              </a:rPr>
              <a:t>/ Schneeglöckchen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Weide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Winterlinge </a:t>
            </a:r>
            <a:r>
              <a:rPr lang="de-DE" altLang="de-DE" sz="2000" b="0" dirty="0" err="1" smtClean="0">
                <a:solidFill>
                  <a:srgbClr val="993300"/>
                </a:solidFill>
              </a:rPr>
              <a:t>u.s.w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.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2000" b="0" dirty="0" smtClean="0">
                <a:solidFill>
                  <a:srgbClr val="993300"/>
                </a:solidFill>
              </a:rPr>
              <a:t>Am Bienenstandort sollten genügend Pollenspender vorhanden sein</a:t>
            </a:r>
          </a:p>
          <a:p>
            <a:pPr marL="342900" indent="-34290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2000" b="0" dirty="0" smtClean="0">
                <a:solidFill>
                  <a:srgbClr val="993300"/>
                </a:solidFill>
              </a:rPr>
              <a:t>Wasserversorgung ist wichtig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 dirty="0" smtClean="0">
                <a:solidFill>
                  <a:srgbClr val="996633"/>
                </a:solidFill>
                <a:latin typeface="Bahamas" pitchFamily="34" charset="0"/>
              </a:rPr>
              <a:t>Wasser im Frühjahr wichtig</a:t>
            </a:r>
            <a:endParaRPr lang="de-DE" altLang="de-DE" sz="3600" dirty="0">
              <a:solidFill>
                <a:srgbClr val="996633"/>
              </a:solidFill>
              <a:latin typeface="Bahamas" pitchFamily="34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93738" y="1822450"/>
            <a:ext cx="7783512" cy="4001095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b="0" dirty="0" smtClean="0">
                <a:solidFill>
                  <a:srgbClr val="993300"/>
                </a:solidFill>
              </a:rPr>
              <a:t>Wasserversorgung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Im Frühjahr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ist der Bedarf an Wasser sehr hoch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 smtClean="0">
                <a:solidFill>
                  <a:srgbClr val="993300"/>
                </a:solidFill>
              </a:rPr>
              <a:t> Das Wasser wird bei der Futteraufnahme benötigt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Mit dem Wasser wird aus Honig/Futter und Pollen der Futtersaft für die Bienenbrut durch die Ammenbienen hergestellt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 smtClean="0">
                <a:solidFill>
                  <a:srgbClr val="993300"/>
                </a:solidFill>
              </a:rPr>
              <a:t> Ohne Wasser somit keine Brut !!!</a:t>
            </a:r>
          </a:p>
          <a:p>
            <a:pPr lvl="1"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Wasserversorgung im Stock (z.B. durch </a:t>
            </a:r>
            <a:r>
              <a:rPr lang="de-DE" altLang="de-DE" sz="2000" b="0" dirty="0" err="1" smtClean="0">
                <a:solidFill>
                  <a:srgbClr val="993300"/>
                </a:solidFill>
              </a:rPr>
              <a:t>Kondens-wasserbildung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) oder außerhalb des Bienenstockes muss gegeben sein</a:t>
            </a:r>
          </a:p>
        </p:txBody>
      </p:sp>
    </p:spTree>
    <p:extLst>
      <p:ext uri="{BB962C8B-B14F-4D97-AF65-F5344CB8AC3E}">
        <p14:creationId xmlns:p14="http://schemas.microsoft.com/office/powerpoint/2010/main" val="3451347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Erste Pollenspender</a:t>
            </a:r>
          </a:p>
        </p:txBody>
      </p:sp>
      <p:pic>
        <p:nvPicPr>
          <p:cNvPr id="18437" name="Picture 5" descr="E:\Daten\Photo\Imkerei\Vortrag200303\Ulmenblü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1652588"/>
            <a:ext cx="6121400" cy="414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E:\Daten\Photo\Imkerei\Vortrag200303\Krokusblüt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300" y="3049588"/>
            <a:ext cx="5040313" cy="336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Gute Frühtracht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693738" y="1822450"/>
            <a:ext cx="7783512" cy="4247317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Ein gutes Frühtrachtgebiet ist ein Garant für eine schnelle Volksentwicklung !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Einen warmen, sonnigen und windgeschützten Standplatz suchen – kein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Feuchtgebiet </a:t>
            </a:r>
            <a:r>
              <a:rPr lang="de-DE" altLang="de-DE" sz="2000" b="0" dirty="0">
                <a:solidFill>
                  <a:srgbClr val="993300"/>
                </a:solidFill>
              </a:rPr>
              <a:t>in dem der Frühnebel lange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steht - </a:t>
            </a:r>
            <a:r>
              <a:rPr lang="de-DE" altLang="de-DE" sz="2000" b="0" dirty="0" smtClean="0">
                <a:solidFill>
                  <a:srgbClr val="00B050"/>
                </a:solidFill>
              </a:rPr>
              <a:t>Farnbereiche und Moose meiden</a:t>
            </a:r>
            <a:endParaRPr lang="de-DE" altLang="de-DE" sz="2000" b="0" dirty="0">
              <a:solidFill>
                <a:srgbClr val="00B050"/>
              </a:solidFill>
            </a:endParaRP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Der Imker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muss </a:t>
            </a:r>
            <a:r>
              <a:rPr lang="de-DE" altLang="de-DE" sz="2000" b="0" dirty="0">
                <a:solidFill>
                  <a:srgbClr val="993300"/>
                </a:solidFill>
              </a:rPr>
              <a:t>die Umgebung des Bienenstandes mit den Augen einer Biene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betrachten und die Pflanzenwelt einigermaßen kennen/erkunden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Wasserversorgung ist im Frühjahr lebenswichtig für die Aufzucht der Bienenbrut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– Wasserstelle in 200m-300m Entfernung ist ideal. Bienen fliegen für Wasser keine weiten Strecken. Im Sommer können die Bienen dem Nektar zusätzlich das Wasser entziehen.</a:t>
            </a:r>
            <a:endParaRPr lang="de-DE" altLang="de-DE" sz="2000" b="0" dirty="0">
              <a:solidFill>
                <a:srgbClr val="9933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Der erste „Große Eingriff“ 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93738" y="1822450"/>
            <a:ext cx="7783512" cy="835025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b="0" dirty="0">
                <a:solidFill>
                  <a:srgbClr val="993300"/>
                </a:solidFill>
              </a:rPr>
              <a:t> Zeitpunkt: 21 Tage nach dem Reinigungsflug                    	</a:t>
            </a:r>
            <a:r>
              <a:rPr lang="de-DE" altLang="de-DE" b="0" dirty="0">
                <a:solidFill>
                  <a:srgbClr val="009900"/>
                </a:solidFill>
              </a:rPr>
              <a:t>=&gt; erste Jungbienen </a:t>
            </a:r>
            <a:r>
              <a:rPr lang="de-DE" altLang="de-DE" b="0" dirty="0" smtClean="0">
                <a:solidFill>
                  <a:srgbClr val="009900"/>
                </a:solidFill>
              </a:rPr>
              <a:t>schlüpfen </a:t>
            </a:r>
            <a:r>
              <a:rPr lang="de-DE" altLang="de-DE" b="0" dirty="0">
                <a:solidFill>
                  <a:srgbClr val="009900"/>
                </a:solidFill>
              </a:rPr>
              <a:t>im Stock</a:t>
            </a:r>
            <a:endParaRPr lang="de-DE" altLang="de-DE" b="0" dirty="0">
              <a:solidFill>
                <a:srgbClr val="993300"/>
              </a:solidFill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690563" y="2747963"/>
            <a:ext cx="7785100" cy="2543175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de-DE" altLang="de-DE" sz="2000" b="0" dirty="0">
                <a:solidFill>
                  <a:srgbClr val="FF0000"/>
                </a:solidFill>
              </a:rPr>
              <a:t>Für jeden Eingriff gilt immer: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Überlege immer erst: </a:t>
            </a:r>
            <a:r>
              <a:rPr lang="de-DE" altLang="de-DE" sz="2000" b="0" dirty="0">
                <a:solidFill>
                  <a:srgbClr val="009900"/>
                </a:solidFill>
              </a:rPr>
              <a:t>„Was will ich eigentlich tun ?“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Keine Eingriffe ohne vorherige Planung bzw. Plan !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Ich suche die Königin nur, wenn ich sie zeichnen möchte, ansonsten genügt es Eier und offene Brut zu sehen!!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Arbeite ruhig und besonnen - die Bienen danken es dir !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Der erste „Große Eingriff“ 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93738" y="1822450"/>
            <a:ext cx="7783512" cy="4893647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b="0" dirty="0">
                <a:solidFill>
                  <a:srgbClr val="993300"/>
                </a:solidFill>
              </a:rPr>
              <a:t> Folgende Arbeiten sind sinnvoll:</a:t>
            </a:r>
          </a:p>
          <a:p>
            <a:pPr marL="742950" lvl="1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800" b="0" dirty="0" smtClean="0">
                <a:solidFill>
                  <a:srgbClr val="993300"/>
                </a:solidFill>
              </a:rPr>
              <a:t>Sitz </a:t>
            </a:r>
            <a:r>
              <a:rPr lang="de-DE" altLang="de-DE" sz="1800" b="0" dirty="0">
                <a:solidFill>
                  <a:srgbClr val="993300"/>
                </a:solidFill>
              </a:rPr>
              <a:t>des Bienenvolkes überprüfen - </a:t>
            </a:r>
            <a:r>
              <a:rPr lang="de-DE" altLang="de-DE" sz="1800" b="0" dirty="0">
                <a:solidFill>
                  <a:srgbClr val="009900"/>
                </a:solidFill>
              </a:rPr>
              <a:t>vermitteln, wenn nicht in der Mitte – gerade bei </a:t>
            </a:r>
            <a:r>
              <a:rPr lang="de-DE" altLang="de-DE" sz="1800" b="0" dirty="0" err="1">
                <a:solidFill>
                  <a:srgbClr val="009900"/>
                </a:solidFill>
              </a:rPr>
              <a:t>einzargig</a:t>
            </a:r>
            <a:r>
              <a:rPr lang="de-DE" altLang="de-DE" sz="1800" b="0" dirty="0">
                <a:solidFill>
                  <a:srgbClr val="009900"/>
                </a:solidFill>
              </a:rPr>
              <a:t> überwinterten Völkern </a:t>
            </a:r>
            <a:r>
              <a:rPr lang="de-DE" altLang="de-DE" sz="1800" b="0" dirty="0" smtClean="0">
                <a:solidFill>
                  <a:srgbClr val="009900"/>
                </a:solidFill>
              </a:rPr>
              <a:t>sinnvoll</a:t>
            </a:r>
          </a:p>
          <a:p>
            <a:pPr marL="742950" lvl="1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800" b="0" dirty="0" err="1">
                <a:solidFill>
                  <a:srgbClr val="993300"/>
                </a:solidFill>
              </a:rPr>
              <a:t>Zweizargige</a:t>
            </a:r>
            <a:r>
              <a:rPr lang="de-DE" altLang="de-DE" sz="1800" b="0" dirty="0">
                <a:solidFill>
                  <a:srgbClr val="993300"/>
                </a:solidFill>
              </a:rPr>
              <a:t> Völker die nur eine Zarge besetzen auf 1 Zarge </a:t>
            </a:r>
            <a:r>
              <a:rPr lang="de-DE" altLang="de-DE" sz="1800" b="0" dirty="0" smtClean="0">
                <a:solidFill>
                  <a:srgbClr val="993300"/>
                </a:solidFill>
              </a:rPr>
              <a:t>zurücksetzen</a:t>
            </a:r>
            <a:endParaRPr lang="de-DE" altLang="de-DE" sz="1800" b="0" dirty="0">
              <a:solidFill>
                <a:srgbClr val="993300"/>
              </a:solidFill>
            </a:endParaRPr>
          </a:p>
          <a:p>
            <a:pPr marL="742950" lvl="1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800" b="0" dirty="0" smtClean="0">
                <a:solidFill>
                  <a:srgbClr val="993300"/>
                </a:solidFill>
              </a:rPr>
              <a:t>Futterwaben </a:t>
            </a:r>
            <a:r>
              <a:rPr lang="de-DE" altLang="de-DE" sz="1800" b="0" dirty="0">
                <a:solidFill>
                  <a:srgbClr val="993300"/>
                </a:solidFill>
              </a:rPr>
              <a:t>werden zur Reizung aufgerissen - </a:t>
            </a:r>
            <a:r>
              <a:rPr lang="de-DE" altLang="de-DE" sz="1800" b="0" dirty="0">
                <a:solidFill>
                  <a:srgbClr val="009900"/>
                </a:solidFill>
              </a:rPr>
              <a:t>mit </a:t>
            </a:r>
            <a:r>
              <a:rPr lang="de-DE" altLang="de-DE" sz="1800" b="0" dirty="0" err="1">
                <a:solidFill>
                  <a:srgbClr val="009900"/>
                </a:solidFill>
              </a:rPr>
              <a:t>Stockmeisel</a:t>
            </a:r>
            <a:r>
              <a:rPr lang="de-DE" altLang="de-DE" sz="1800" b="0" dirty="0">
                <a:solidFill>
                  <a:srgbClr val="009900"/>
                </a:solidFill>
              </a:rPr>
              <a:t>, nicht zu tief - </a:t>
            </a:r>
            <a:r>
              <a:rPr lang="de-DE" altLang="de-DE" sz="1800" b="0" dirty="0">
                <a:solidFill>
                  <a:srgbClr val="FF0000"/>
                </a:solidFill>
              </a:rPr>
              <a:t>Wichtig: Nur wenn auch Pollen von Außen eingetragen wird, sonst ist das Aufritzen sinnlos !!</a:t>
            </a:r>
          </a:p>
          <a:p>
            <a:pPr marL="742950" lvl="1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800" b="0" dirty="0" smtClean="0">
                <a:solidFill>
                  <a:srgbClr val="993300"/>
                </a:solidFill>
              </a:rPr>
              <a:t>Zuviel </a:t>
            </a:r>
            <a:r>
              <a:rPr lang="de-DE" altLang="de-DE" sz="1800" b="0" dirty="0">
                <a:solidFill>
                  <a:srgbClr val="993300"/>
                </a:solidFill>
              </a:rPr>
              <a:t>Futter wird entnommen und durch neue Waben ersetzt - </a:t>
            </a:r>
            <a:r>
              <a:rPr lang="de-DE" altLang="de-DE" sz="1800" b="0" dirty="0">
                <a:solidFill>
                  <a:srgbClr val="009900"/>
                </a:solidFill>
              </a:rPr>
              <a:t>das aufgerissene Futter </a:t>
            </a:r>
            <a:r>
              <a:rPr lang="de-DE" altLang="de-DE" sz="1800" b="0" dirty="0" smtClean="0">
                <a:solidFill>
                  <a:srgbClr val="009900"/>
                </a:solidFill>
              </a:rPr>
              <a:t>muss </a:t>
            </a:r>
            <a:r>
              <a:rPr lang="de-DE" altLang="de-DE" sz="1800" b="0" dirty="0">
                <a:solidFill>
                  <a:srgbClr val="009900"/>
                </a:solidFill>
              </a:rPr>
              <a:t>auch wieder verteilt werden können und für die Brut </a:t>
            </a:r>
            <a:r>
              <a:rPr lang="de-DE" altLang="de-DE" sz="1800" b="0" dirty="0" smtClean="0">
                <a:solidFill>
                  <a:srgbClr val="009900"/>
                </a:solidFill>
              </a:rPr>
              <a:t>muss </a:t>
            </a:r>
            <a:r>
              <a:rPr lang="de-DE" altLang="de-DE" sz="1800" b="0" dirty="0">
                <a:solidFill>
                  <a:srgbClr val="009900"/>
                </a:solidFill>
              </a:rPr>
              <a:t>Platz geschaffen werden</a:t>
            </a:r>
            <a:r>
              <a:rPr lang="de-DE" altLang="de-DE" sz="1800" b="0" dirty="0">
                <a:solidFill>
                  <a:srgbClr val="993300"/>
                </a:solidFill>
              </a:rPr>
              <a:t> - </a:t>
            </a:r>
            <a:r>
              <a:rPr lang="de-DE" altLang="de-DE" sz="1800" b="0" dirty="0">
                <a:solidFill>
                  <a:srgbClr val="FF0000"/>
                </a:solidFill>
              </a:rPr>
              <a:t>häufigster Fehler !!!</a:t>
            </a:r>
            <a:endParaRPr lang="de-DE" altLang="de-DE" sz="1800" b="0" dirty="0">
              <a:solidFill>
                <a:srgbClr val="993300"/>
              </a:solidFill>
            </a:endParaRPr>
          </a:p>
          <a:p>
            <a:pPr marL="742950" lvl="1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800" b="0" dirty="0" smtClean="0">
                <a:solidFill>
                  <a:srgbClr val="993300"/>
                </a:solidFill>
              </a:rPr>
              <a:t>Mittelwände </a:t>
            </a:r>
            <a:r>
              <a:rPr lang="de-DE" altLang="de-DE" sz="1800" b="0" dirty="0">
                <a:solidFill>
                  <a:srgbClr val="993300"/>
                </a:solidFill>
              </a:rPr>
              <a:t>erst mit Beginn des Bautriebes </a:t>
            </a:r>
            <a:r>
              <a:rPr lang="de-DE" altLang="de-DE" sz="1800" b="0" dirty="0" smtClean="0">
                <a:solidFill>
                  <a:srgbClr val="993300"/>
                </a:solidFill>
              </a:rPr>
              <a:t>einsetzen </a:t>
            </a:r>
            <a:r>
              <a:rPr lang="de-DE" altLang="de-DE" sz="1800" b="0" dirty="0" smtClean="0">
                <a:solidFill>
                  <a:srgbClr val="00B050"/>
                </a:solidFill>
              </a:rPr>
              <a:t>(Faustregel: Mit Beginn der </a:t>
            </a:r>
            <a:r>
              <a:rPr lang="de-DE" altLang="de-DE" sz="1800" b="0" dirty="0" err="1" smtClean="0">
                <a:solidFill>
                  <a:srgbClr val="00B050"/>
                </a:solidFill>
              </a:rPr>
              <a:t>Süsskirschenblüte</a:t>
            </a:r>
            <a:r>
              <a:rPr lang="de-DE" altLang="de-DE" sz="1800" b="0" dirty="0" smtClean="0">
                <a:solidFill>
                  <a:srgbClr val="00B050"/>
                </a:solidFill>
              </a:rPr>
              <a:t>)</a:t>
            </a:r>
            <a:endParaRPr lang="de-DE" altLang="de-DE" sz="1800" b="0" dirty="0">
              <a:solidFill>
                <a:srgbClr val="00B050"/>
              </a:solidFill>
            </a:endParaRPr>
          </a:p>
          <a:p>
            <a:pPr marL="742950" lvl="1" indent="-285750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de-DE" altLang="de-DE" sz="1800" b="0" dirty="0" smtClean="0">
                <a:solidFill>
                  <a:srgbClr val="993300"/>
                </a:solidFill>
              </a:rPr>
              <a:t>Wetterrückschläge </a:t>
            </a:r>
            <a:r>
              <a:rPr lang="de-DE" altLang="de-DE" sz="1800" b="0" dirty="0">
                <a:solidFill>
                  <a:srgbClr val="993300"/>
                </a:solidFill>
              </a:rPr>
              <a:t>bedenken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90600" y="685800"/>
            <a:ext cx="73929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Nach dem „Aufritzen“</a:t>
            </a:r>
          </a:p>
        </p:txBody>
      </p:sp>
      <p:pic>
        <p:nvPicPr>
          <p:cNvPr id="22533" name="Picture 5" descr="E:\Daten\Photo\Imkerei\Vortrag200303\Brutwabe im Mär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1652588"/>
            <a:ext cx="7788275" cy="461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671513" y="2903538"/>
            <a:ext cx="7723187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altLang="de-DE" sz="4800">
                <a:solidFill>
                  <a:srgbClr val="FFFF00"/>
                </a:solidFill>
              </a:rPr>
              <a:t>Futter gut - Brut gut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63575" y="4808538"/>
            <a:ext cx="77247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altLang="de-DE" sz="4800">
                <a:solidFill>
                  <a:srgbClr val="FFFF00"/>
                </a:solidFill>
              </a:rPr>
              <a:t>Ergebnis des Aufritzen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autoUpdateAnimBg="0"/>
      <p:bldP spid="2253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de-DE"/>
              <a:t>Oliver Schneider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noFill/>
          <a:ln w="28575">
            <a:solidFill>
              <a:srgbClr val="996633"/>
            </a:solidFill>
            <a:miter lim="800000"/>
            <a:headEnd/>
            <a:tailEnd/>
          </a:ln>
        </p:spPr>
        <p:txBody>
          <a:bodyPr/>
          <a:lstStyle/>
          <a:p>
            <a:r>
              <a:rPr lang="de-DE" altLang="de-DE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836613" y="663575"/>
            <a:ext cx="7689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3600">
                <a:solidFill>
                  <a:srgbClr val="996633"/>
                </a:solidFill>
                <a:latin typeface="Bahamas" pitchFamily="34" charset="0"/>
              </a:rPr>
              <a:t>Das Erweitern - Honigraum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693738" y="1822450"/>
            <a:ext cx="7783512" cy="3170099"/>
          </a:xfrm>
          <a:prstGeom prst="rect">
            <a:avLst/>
          </a:prstGeom>
          <a:noFill/>
          <a:ln w="12700">
            <a:solidFill>
              <a:srgbClr val="996633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Mit Beginn der Obstblüte benötigen unsere Völker Platz um den anfallenden Honig einlagern zu können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.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Honigräume machen nur Sinn, wenn auch die erste Tracht einsetzt</a:t>
            </a:r>
            <a:endParaRPr lang="de-DE" altLang="de-DE" sz="2000" b="0" dirty="0">
              <a:solidFill>
                <a:srgbClr val="993300"/>
              </a:solidFill>
            </a:endParaRP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Zu diesem Zeitpunkt werden auch die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Drohnenrahmen </a:t>
            </a:r>
            <a:r>
              <a:rPr lang="de-DE" altLang="de-DE" sz="2000" b="0" dirty="0">
                <a:solidFill>
                  <a:srgbClr val="993300"/>
                </a:solidFill>
              </a:rPr>
              <a:t>gesetzt.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Gleich Mittelwände verwenden !</a:t>
            </a:r>
          </a:p>
          <a:p>
            <a:pPr>
              <a:spcBef>
                <a:spcPct val="50000"/>
              </a:spcBef>
              <a:buFont typeface="Wingdings" pitchFamily="2" charset="2"/>
              <a:buChar char="n"/>
            </a:pPr>
            <a:r>
              <a:rPr lang="de-DE" altLang="de-DE" sz="2000" b="0" dirty="0">
                <a:solidFill>
                  <a:srgbClr val="993300"/>
                </a:solidFill>
              </a:rPr>
              <a:t> Es </a:t>
            </a:r>
            <a:r>
              <a:rPr lang="de-DE" altLang="de-DE" sz="2000" b="0" dirty="0" smtClean="0">
                <a:solidFill>
                  <a:srgbClr val="993300"/>
                </a:solidFill>
              </a:rPr>
              <a:t>muss </a:t>
            </a:r>
            <a:r>
              <a:rPr lang="de-DE" altLang="de-DE" sz="2000" b="0" dirty="0">
                <a:solidFill>
                  <a:srgbClr val="993300"/>
                </a:solidFill>
              </a:rPr>
              <a:t>dafür gesorgt werden, </a:t>
            </a:r>
            <a:r>
              <a:rPr lang="de-DE" altLang="de-DE" sz="2000" b="0" dirty="0" err="1">
                <a:solidFill>
                  <a:srgbClr val="993300"/>
                </a:solidFill>
              </a:rPr>
              <a:t>daß</a:t>
            </a:r>
            <a:r>
              <a:rPr lang="de-DE" altLang="de-DE" sz="2000" b="0" dirty="0">
                <a:solidFill>
                  <a:srgbClr val="993300"/>
                </a:solidFill>
              </a:rPr>
              <a:t> die Königin die Möglichkeit hat, ihr </a:t>
            </a:r>
            <a:r>
              <a:rPr lang="de-DE" altLang="de-DE" sz="2000" b="0" dirty="0" err="1">
                <a:solidFill>
                  <a:srgbClr val="993300"/>
                </a:solidFill>
              </a:rPr>
              <a:t>Brutnest</a:t>
            </a:r>
            <a:r>
              <a:rPr lang="de-DE" altLang="de-DE" sz="2000" b="0" dirty="0">
                <a:solidFill>
                  <a:srgbClr val="993300"/>
                </a:solidFill>
              </a:rPr>
              <a:t> weiter auszudehnen.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Ruhig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Ruhig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Ruhig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hig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uhig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004C2B"/>
    </a:dk2>
    <a:lt2>
      <a:srgbClr val="578963"/>
    </a:lt2>
    <a:accent1>
      <a:srgbClr val="FFCCCC"/>
    </a:accent1>
    <a:accent2>
      <a:srgbClr val="B3E1B3"/>
    </a:accent2>
    <a:accent3>
      <a:srgbClr val="D1DBD1"/>
    </a:accent3>
    <a:accent4>
      <a:srgbClr val="2A2A2A"/>
    </a:accent4>
    <a:accent5>
      <a:srgbClr val="FFE2E2"/>
    </a:accent5>
    <a:accent6>
      <a:srgbClr val="A2CCA2"/>
    </a:accent6>
    <a:hlink>
      <a:srgbClr val="BDD7E5"/>
    </a:hlink>
    <a:folHlink>
      <a:srgbClr val="D2AAD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C:\Programme\Microsoft Office\Vorlagen\Präsentationsdesigns\RUHIG.POT</Template>
  <TotalTime>0</TotalTime>
  <Words>703</Words>
  <Application>Microsoft Office PowerPoint</Application>
  <PresentationFormat>Bildschirmpräsentation (4:3)</PresentationFormat>
  <Paragraphs>97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Times New Roman</vt:lpstr>
      <vt:lpstr>Monotype Sorts</vt:lpstr>
      <vt:lpstr>Tahoma</vt:lpstr>
      <vt:lpstr>Bahamas</vt:lpstr>
      <vt:lpstr>Wingdings</vt:lpstr>
      <vt:lpstr>Ruhig</vt:lpstr>
      <vt:lpstr>PowerPoint-Präsentation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>Student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Auswinterung</dc:title>
  <dc:creator>Schneider</dc:creator>
  <cp:lastModifiedBy>Oliver Schneiderq</cp:lastModifiedBy>
  <cp:revision>37</cp:revision>
  <dcterms:created xsi:type="dcterms:W3CDTF">2003-03-07T17:39:50Z</dcterms:created>
  <dcterms:modified xsi:type="dcterms:W3CDTF">2019-03-13T08:57:32Z</dcterms:modified>
</cp:coreProperties>
</file>